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42" r:id="rId2"/>
    <p:sldId id="349" r:id="rId3"/>
    <p:sldId id="343" r:id="rId4"/>
    <p:sldId id="348" r:id="rId5"/>
    <p:sldId id="344" r:id="rId6"/>
    <p:sldId id="350" r:id="rId7"/>
    <p:sldId id="445" r:id="rId8"/>
    <p:sldId id="34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40308" autoAdjust="0"/>
  </p:normalViewPr>
  <p:slideViewPr>
    <p:cSldViewPr snapToGrid="0">
      <p:cViewPr varScale="1">
        <p:scale>
          <a:sx n="45" d="100"/>
          <a:sy n="45" d="100"/>
        </p:scale>
        <p:origin x="31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08E063-96B2-48C1-BA50-C63EC0E5900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F1F19A-2B3B-49E7-94B3-1DF5AD52E66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69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DEE7E6-80A7-4B7F-8043-6F507DFDCDC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184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A76AC-530D-E2A1-CF16-262B5A603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7ABEFE7-DDC2-D597-EDCC-784E0A7CB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8DFAF80-F1CB-657B-364E-1279102BB0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7671C24-4388-C823-75EC-9CAAF7C07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DEE7E6-80A7-4B7F-8043-6F507DFDCDC2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118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1F19A-2B3B-49E7-94B3-1DF5AD52E6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18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B5BEF-440A-4B65-021D-65C4F4271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86E8A1-80F0-441B-4770-4CB5F9C7F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80BD84-C46C-C92F-0EE5-E23226066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63191-04D0-C137-BE18-061830317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1F19A-2B3B-49E7-94B3-1DF5AD52E6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6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1F19A-2B3B-49E7-94B3-1DF5AD52E6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46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0402C-70F5-5703-7D4F-16FA1BCE3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3804EF-C0DC-242B-8118-DA8310012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3BF1689-2D43-AC1F-DD96-B38CFD484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CBDD1D7-024D-5A53-6AEE-2CEE50C83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298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1F19A-2B3B-49E7-94B3-1DF5AD52E66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095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C2CD55-F97E-A466-747F-260999220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CDD9741-8AFB-8944-7A23-406BF5584B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CF6DCC-4B42-F9D1-F8FD-7B3A011E9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94EBB8-B7BE-642B-E342-2F53E882C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AF10F3-BE99-D668-56E7-69F73EB2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901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826E60-85CA-6B8C-179B-4853D1F15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443739-5A88-BDC1-89EB-9BC674A6D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D203A7-2040-F9CA-1F33-31CF8FEB8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47678BA-57B4-E339-97A9-E39338309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691F81-6A58-6639-A1DB-A47876BE3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71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1BE004-630B-AF8D-D3CA-10F54E39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457C63-4CB8-DC18-8557-1E7A450EA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62934A-243A-473C-A631-569D1C40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943674-7A82-5FB5-EB4E-C8CF50068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56AB81-1A81-732F-6A0A-217C36F11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462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119D1B-96EA-FEE8-2889-DB06388E3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A1248B-1175-4D23-FBFB-3FA2A44B3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944634-DAB5-9952-E408-69D6269F9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B79B791-8162-8C8A-586D-5FF860B0C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66ECD34-DBBE-2893-CF16-23929820C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4909B7-FC87-BAB5-2370-B063255C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093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B4B1FE-72C8-7981-A06C-74E2FB430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A75B7A8-9B85-E92C-E809-200C4A1C9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2C34B05-B214-0177-487F-A0DC198DD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E839D27-1819-ED7D-5EB7-17F6E31F4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2E64C5B-23A2-B1B8-8997-E0DB17A81B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91DA7EA-F974-67F2-2D32-EE7BA9117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8819930-3B26-EE03-7A97-11A559EEC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2E1D89A-2276-EBE7-2913-7981E3460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186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B5B45A-0D92-5270-B69E-D1789809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B924A6A-459D-0DF6-4AD8-2AC571401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3430F6E-1436-3DE6-DC7E-19BC8F994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BBA8184-AC75-E2A8-1D91-E0EBC548A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950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0891885-C1DA-AC9E-BF5D-4C1EDBE90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51C2289-4348-D41F-9733-C2B21D6E9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E62E69-3651-4E5D-061E-FDB35D092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499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BD37A0-AE4A-9005-1ADA-22A12F4D4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4792DA-06F6-8CE0-5E83-C423FC960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9B3CC98-0249-9508-1A89-148D6CFE8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2C93DF8-7607-643D-2AE0-A13D89D8B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68EBCA-9B21-391D-5776-1418ABC5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D10FC83-A28B-6319-5134-F0942578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746757-2960-77A6-9EE0-39D3A42D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4C4E61E-46AC-B8B7-D57A-CF5D3ED2F2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8C2D1DF-68AA-6C62-6E75-155D442EA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C780F95-60A9-A03D-39A8-B3F061EEE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E027905-C165-DA11-BD5E-481CB8172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6D77433-FB40-3A94-1CEE-4BDF0EF51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2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85A78B-32D8-B3A6-CF0E-C3091784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49DB91-6DD3-8FEB-80A8-E1A836E73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B883F8-B397-CA33-D943-176EB94D8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EEBBDF-E966-5342-A7E4-AB3FC8A2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82FBF6-92B0-B43F-E3B6-DE34567DD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446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DD35FFC-9F06-A551-204D-DEA8E61143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335952F-6878-D389-98F5-72A5535F5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C3D528-9790-1B42-BAAE-F3295E03C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C1DCD02-3DF9-6E13-978F-FEF29CD6F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33A0D6-A469-0973-801F-0E463AB2E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6108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2EBE7EC7-E8F1-42FA-B391-1E7133A7FDB1}"/>
              </a:ext>
            </a:extLst>
          </p:cNvPr>
          <p:cNvSpPr/>
          <p:nvPr userDrawn="1"/>
        </p:nvSpPr>
        <p:spPr>
          <a:xfrm>
            <a:off x="632885" y="2493963"/>
            <a:ext cx="10974916" cy="4013200"/>
          </a:xfrm>
          <a:prstGeom prst="rect">
            <a:avLst/>
          </a:prstGeom>
          <a:solidFill>
            <a:srgbClr val="EB30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600" b="1">
                <a:solidFill>
                  <a:srgbClr val="0066FF"/>
                </a:solidFill>
                <a:latin typeface="Bookman Old Style" pitchFamily="18" charset="0"/>
              </a:defRPr>
            </a:lvl1pPr>
            <a:lvl2pPr marL="742950" indent="-285750">
              <a:defRPr sz="1600" b="1">
                <a:solidFill>
                  <a:srgbClr val="0066FF"/>
                </a:solidFill>
                <a:latin typeface="Bookman Old Style" pitchFamily="18" charset="0"/>
              </a:defRPr>
            </a:lvl2pPr>
            <a:lvl3pPr marL="1143000" indent="-228600">
              <a:defRPr sz="1600" b="1">
                <a:solidFill>
                  <a:srgbClr val="0066FF"/>
                </a:solidFill>
                <a:latin typeface="Bookman Old Style" pitchFamily="18" charset="0"/>
              </a:defRPr>
            </a:lvl3pPr>
            <a:lvl4pPr marL="1600200" indent="-228600">
              <a:defRPr sz="1600" b="1">
                <a:solidFill>
                  <a:srgbClr val="0066FF"/>
                </a:solidFill>
                <a:latin typeface="Bookman Old Style" pitchFamily="18" charset="0"/>
              </a:defRPr>
            </a:lvl4pPr>
            <a:lvl5pPr marL="2057400" indent="-228600">
              <a:defRPr sz="1600" b="1">
                <a:solidFill>
                  <a:srgbClr val="0066FF"/>
                </a:solidFill>
                <a:latin typeface="Bookman Old Style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66FF"/>
                </a:solidFill>
                <a:latin typeface="Bookman Old Style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66FF"/>
                </a:solidFill>
                <a:latin typeface="Bookman Old Style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66FF"/>
                </a:solidFill>
                <a:latin typeface="Bookman Old Style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66FF"/>
                </a:solidFill>
                <a:latin typeface="Bookman Old Style" pitchFamily="18" charset="0"/>
              </a:defRPr>
            </a:lvl9pPr>
          </a:lstStyle>
          <a:p>
            <a:pPr algn="ctr" defTabSz="34289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altLang="it-IT" sz="120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4" name="Immagine 7">
            <a:extLst>
              <a:ext uri="{FF2B5EF4-FFF2-40B4-BE49-F238E27FC236}">
                <a16:creationId xmlns:a16="http://schemas.microsoft.com/office/drawing/2014/main" id="{77538203-D2F1-4BE1-A27E-C635F69E13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768" y="176213"/>
            <a:ext cx="6593417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20000" y="2988000"/>
            <a:ext cx="8534400" cy="1080000"/>
          </a:xfrm>
          <a:prstGeom prst="rect">
            <a:avLst/>
          </a:prstGeom>
        </p:spPr>
        <p:txBody>
          <a:bodyPr anchor="t"/>
          <a:lstStyle>
            <a:lvl1pPr>
              <a:lnSpc>
                <a:spcPts val="3360"/>
              </a:lnSpc>
              <a:defRPr sz="3300" b="1" i="0" baseline="0">
                <a:solidFill>
                  <a:schemeClr val="bg1"/>
                </a:solidFill>
                <a:latin typeface="Helvetica Neue"/>
                <a:cs typeface="Helvetica Neue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02223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AFF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187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541371"/>
            <a:ext cx="10363200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1" y="3840480"/>
            <a:ext cx="8534399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0303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238910" y="2067758"/>
            <a:ext cx="3514513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1223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6CC4950-B33B-EFEC-8BDD-10A52BA77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1B51CF-87A9-6F25-BA2D-BE7D07D39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F50075-ABBA-8DC7-45AB-879FEF7930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1AAE09-3432-4842-AA15-5C9564A1BED8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350D57-1DEB-457A-AF9C-5CDA9F176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EFC492-CBAD-60B0-9ABD-E952F9CA0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59849A-AEAD-4991-A619-5EDE942BEA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656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  <p:sldLayoutId id="214748367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asellaDiTesto 3">
            <a:extLst>
              <a:ext uri="{FF2B5EF4-FFF2-40B4-BE49-F238E27FC236}">
                <a16:creationId xmlns:a16="http://schemas.microsoft.com/office/drawing/2014/main" id="{A813F13D-BE08-4BE2-AB91-F8226EE76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175" y="2565401"/>
            <a:ext cx="1034994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Insegnamento di Chimica e Propedeutica Biochimica 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Insegnamento di CHIMICA GENERALE (in italiano)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 2026-2027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Docente: Susanna Molinari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E-mail: susanna.molinari@unimore.it 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Light"/>
              <a:ea typeface="+mn-ea"/>
              <a:cs typeface="Arial" panose="020B0604020202020204" pitchFamily="34" charset="0"/>
            </a:endParaRPr>
          </a:p>
        </p:txBody>
      </p:sp>
      <p:sp>
        <p:nvSpPr>
          <p:cNvPr id="3075" name="Rettangolo 1">
            <a:extLst>
              <a:ext uri="{FF2B5EF4-FFF2-40B4-BE49-F238E27FC236}">
                <a16:creationId xmlns:a16="http://schemas.microsoft.com/office/drawing/2014/main" id="{D9DD06F3-83D3-4D62-9BBF-694C6298D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366" y="5825618"/>
            <a:ext cx="110655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"E' vietata la copia e la riproduzione dei contenuti e immagini in qualsiasi forma. E' inoltre vietata la redistribuzione e la </a:t>
            </a:r>
            <a:br>
              <a:rPr kumimoji="0" lang="it-IT" alt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it-IT" alt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pubblicazione dei contenuti e immagini non autorizzata espressamente dall'autore o dall'Università di Modena e Reggio Emilia."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2EB69C-5DC3-6579-1C13-96FB1C9E81BD}"/>
              </a:ext>
            </a:extLst>
          </p:cNvPr>
          <p:cNvSpPr txBox="1"/>
          <p:nvPr/>
        </p:nvSpPr>
        <p:spPr>
          <a:xfrm>
            <a:off x="540608" y="6558220"/>
            <a:ext cx="765192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Chimica </a:t>
            </a:r>
            <a:r>
              <a:rPr lang="en-US" sz="1050" dirty="0" err="1"/>
              <a:t>organica</a:t>
            </a:r>
            <a:r>
              <a:rPr lang="en-US" sz="1050" dirty="0"/>
              <a:t> e </a:t>
            </a:r>
            <a:r>
              <a:rPr lang="en-US" sz="1050" dirty="0" err="1"/>
              <a:t>propedeutica</a:t>
            </a:r>
            <a:r>
              <a:rPr lang="en-US" sz="1050" dirty="0"/>
              <a:t> </a:t>
            </a:r>
            <a:r>
              <a:rPr lang="en-US" sz="1050" dirty="0" err="1"/>
              <a:t>biochimica</a:t>
            </a:r>
            <a:r>
              <a:rPr lang="en-US" sz="1050" dirty="0"/>
              <a:t> - Medicina e </a:t>
            </a:r>
            <a:r>
              <a:rPr lang="en-US" sz="1050" dirty="0" err="1"/>
              <a:t>chirurgia</a:t>
            </a:r>
            <a:r>
              <a:rPr lang="en-US" sz="1050" dirty="0"/>
              <a:t> [14-361] e </a:t>
            </a:r>
            <a:r>
              <a:rPr lang="en-US" sz="1050" dirty="0" err="1"/>
              <a:t>Odontoiatria</a:t>
            </a:r>
            <a:r>
              <a:rPr lang="en-US" sz="1050" dirty="0"/>
              <a:t> e </a:t>
            </a:r>
            <a:r>
              <a:rPr lang="en-US" sz="1050" dirty="0" err="1"/>
              <a:t>protesi</a:t>
            </a:r>
            <a:r>
              <a:rPr lang="en-US" sz="1050" dirty="0"/>
              <a:t> dentaria [14-362]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B1124-CF10-0961-4378-3FEAD64BF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91E6C7-DFEE-3A91-623A-7FD01E8012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0" y="97894"/>
            <a:ext cx="3669682" cy="10018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0DA9CA-7DF6-965A-3C5D-86797DC01CEB}"/>
              </a:ext>
            </a:extLst>
          </p:cNvPr>
          <p:cNvSpPr txBox="1"/>
          <p:nvPr/>
        </p:nvSpPr>
        <p:spPr>
          <a:xfrm>
            <a:off x="1834840" y="1859339"/>
            <a:ext cx="919974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cap="all" dirty="0" err="1">
                <a:latin typeface="Arial" panose="020B0604020202020204" pitchFamily="34" charset="0"/>
                <a:cs typeface="Arial" panose="020B0604020202020204" pitchFamily="34" charset="0"/>
              </a:rPr>
              <a:t>PrerequisIti</a:t>
            </a:r>
            <a:endParaRPr lang="it-IT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Chimica e fisica di 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Matematica elementare (concetto di funzione e grafico, proporzioni e potenze, notazione esponenziale e cifre significative, unità di misura e fattori di conversione)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/>
              <a:t>💡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Più importanti dei prerequisiti: 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Costanza nello studio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Curiosità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Metodo di lavoro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29414A-BED4-D571-3ABC-FB98D7321988}"/>
              </a:ext>
            </a:extLst>
          </p:cNvPr>
          <p:cNvSpPr txBox="1"/>
          <p:nvPr/>
        </p:nvSpPr>
        <p:spPr>
          <a:xfrm>
            <a:off x="540608" y="6558220"/>
            <a:ext cx="765192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Chimica </a:t>
            </a:r>
            <a:r>
              <a:rPr lang="en-US" sz="1050" dirty="0" err="1"/>
              <a:t>organica</a:t>
            </a:r>
            <a:r>
              <a:rPr lang="en-US" sz="1050" dirty="0"/>
              <a:t> e </a:t>
            </a:r>
            <a:r>
              <a:rPr lang="en-US" sz="1050" dirty="0" err="1"/>
              <a:t>propedeutica</a:t>
            </a:r>
            <a:r>
              <a:rPr lang="en-US" sz="1050" dirty="0"/>
              <a:t> </a:t>
            </a:r>
            <a:r>
              <a:rPr lang="en-US" sz="1050" dirty="0" err="1"/>
              <a:t>biochimica</a:t>
            </a:r>
            <a:r>
              <a:rPr lang="en-US" sz="1050" dirty="0"/>
              <a:t> - Medicina e </a:t>
            </a:r>
            <a:r>
              <a:rPr lang="en-US" sz="1050" dirty="0" err="1"/>
              <a:t>chirurgia</a:t>
            </a:r>
            <a:r>
              <a:rPr lang="en-US" sz="1050" dirty="0"/>
              <a:t> [14-361] e </a:t>
            </a:r>
            <a:r>
              <a:rPr lang="en-US" sz="1050" dirty="0" err="1"/>
              <a:t>Odontoiatria</a:t>
            </a:r>
            <a:r>
              <a:rPr lang="en-US" sz="1050" dirty="0"/>
              <a:t> e </a:t>
            </a:r>
            <a:r>
              <a:rPr lang="en-US" sz="1050" dirty="0" err="1"/>
              <a:t>protesi</a:t>
            </a:r>
            <a:r>
              <a:rPr lang="en-US" sz="1050" dirty="0"/>
              <a:t> dentaria [14-362]</a:t>
            </a:r>
          </a:p>
        </p:txBody>
      </p:sp>
    </p:spTree>
    <p:extLst>
      <p:ext uri="{BB962C8B-B14F-4D97-AF65-F5344CB8AC3E}">
        <p14:creationId xmlns:p14="http://schemas.microsoft.com/office/powerpoint/2010/main" val="1703030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39E5B2-BECA-ADD5-E385-0F83DCBF580E}"/>
              </a:ext>
            </a:extLst>
          </p:cNvPr>
          <p:cNvSpPr txBox="1"/>
          <p:nvPr/>
        </p:nvSpPr>
        <p:spPr>
          <a:xfrm>
            <a:off x="656548" y="1582340"/>
            <a:ext cx="979726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OBIETTIVI DELL’INSEGNAMENTO</a:t>
            </a:r>
          </a:p>
          <a:p>
            <a:pPr algn="ctr"/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OBIETTIVO GENERALE DELL’INSEGNAMENTO DI CHIMICA GENERALE: non è l’insegnamento della chimica fine a sé stessa, ma fornirvi gli strumenti per comprendere i fenomeni biologici e, in prospettiva, quelli medici.</a:t>
            </a:r>
          </a:p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Gli OBIETTIVI SPECIFICI DELL’INSEGNAMENTO DI CHIMICA GENERALE sono le competenze concrete che svilupperete lungo il percorso: 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Ragionare su equilibri e bilanciare reazioni, 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Calcolare le concentrazioni delle soluzioni e diluizioni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Conoscere le proprietà delle soluzioni, 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Calcolare il pH, 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Conoscere la cinetica chimica e i processi energetici applicandoli a sistemi biologici.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Interpretare fenomeni biologici quali respirazione, mantenimento dell’equilibrio osmotico, equilibrio acido-base dei fluidi biologici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6F3188-E43D-4ED2-BC31-730D9D9877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0" y="97894"/>
            <a:ext cx="3669682" cy="10018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626C23-8842-8446-D9D4-B97564FB13D6}"/>
              </a:ext>
            </a:extLst>
          </p:cNvPr>
          <p:cNvSpPr txBox="1"/>
          <p:nvPr/>
        </p:nvSpPr>
        <p:spPr>
          <a:xfrm>
            <a:off x="540608" y="6558220"/>
            <a:ext cx="765192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Chimica </a:t>
            </a:r>
            <a:r>
              <a:rPr lang="en-US" sz="1050" dirty="0" err="1"/>
              <a:t>organica</a:t>
            </a:r>
            <a:r>
              <a:rPr lang="en-US" sz="1050" dirty="0"/>
              <a:t> e </a:t>
            </a:r>
            <a:r>
              <a:rPr lang="en-US" sz="1050" dirty="0" err="1"/>
              <a:t>propedeutica</a:t>
            </a:r>
            <a:r>
              <a:rPr lang="en-US" sz="1050" dirty="0"/>
              <a:t> </a:t>
            </a:r>
            <a:r>
              <a:rPr lang="en-US" sz="1050" dirty="0" err="1"/>
              <a:t>biochimica</a:t>
            </a:r>
            <a:r>
              <a:rPr lang="en-US" sz="1050" dirty="0"/>
              <a:t> - Medicina e </a:t>
            </a:r>
            <a:r>
              <a:rPr lang="en-US" sz="1050" dirty="0" err="1"/>
              <a:t>chirurgia</a:t>
            </a:r>
            <a:r>
              <a:rPr lang="en-US" sz="1050" dirty="0"/>
              <a:t> [14-361] e </a:t>
            </a:r>
            <a:r>
              <a:rPr lang="en-US" sz="1050" dirty="0" err="1"/>
              <a:t>Odontoiatria</a:t>
            </a:r>
            <a:r>
              <a:rPr lang="en-US" sz="1050" dirty="0"/>
              <a:t> e </a:t>
            </a:r>
            <a:r>
              <a:rPr lang="en-US" sz="1050" dirty="0" err="1"/>
              <a:t>protesi</a:t>
            </a:r>
            <a:r>
              <a:rPr lang="en-US" sz="1050" dirty="0"/>
              <a:t> dentaria [14-362]</a:t>
            </a:r>
          </a:p>
        </p:txBody>
      </p:sp>
    </p:spTree>
    <p:extLst>
      <p:ext uri="{BB962C8B-B14F-4D97-AF65-F5344CB8AC3E}">
        <p14:creationId xmlns:p14="http://schemas.microsoft.com/office/powerpoint/2010/main" val="821052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1D94D-BA3E-E429-DF6A-6E7F2163E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77384A2-3DEA-0C78-7E55-0B9E8CA7E259}"/>
              </a:ext>
            </a:extLst>
          </p:cNvPr>
          <p:cNvSpPr txBox="1"/>
          <p:nvPr/>
        </p:nvSpPr>
        <p:spPr>
          <a:xfrm>
            <a:off x="1285210" y="1013167"/>
            <a:ext cx="101381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La chimica come strumento per imparare il linguaggio della medicina.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8CC6CF-C0A5-B7B6-AA7C-A3065DA1B0A0}"/>
              </a:ext>
            </a:extLst>
          </p:cNvPr>
          <p:cNvSpPr txBox="1"/>
          <p:nvPr/>
        </p:nvSpPr>
        <p:spPr>
          <a:xfrm>
            <a:off x="1080929" y="3628593"/>
            <a:ext cx="60924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Atomi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Equilibri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Ossidoriduzioni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E2575C-C445-FCB7-297B-2D5065EF36B4}"/>
              </a:ext>
            </a:extLst>
          </p:cNvPr>
          <p:cNvSpPr txBox="1"/>
          <p:nvPr/>
        </p:nvSpPr>
        <p:spPr>
          <a:xfrm>
            <a:off x="4521933" y="3628593"/>
            <a:ext cx="60924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Risonanza magnetica, medicina nucleare</a:t>
            </a:r>
          </a:p>
          <a:p>
            <a:r>
              <a:rPr lang="it-I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Respirazione</a:t>
            </a:r>
          </a:p>
          <a:p>
            <a:r>
              <a:rPr lang="it-I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Flebo e idratazione</a:t>
            </a:r>
          </a:p>
          <a:p>
            <a:r>
              <a:rPr lang="it-I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Emogasanalisi</a:t>
            </a:r>
          </a:p>
          <a:p>
            <a:r>
              <a:rPr lang="it-I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 di energia cellulare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9C526F-5C3B-A8AA-C2C1-91EE3743C30B}"/>
              </a:ext>
            </a:extLst>
          </p:cNvPr>
          <p:cNvSpPr txBox="1"/>
          <p:nvPr/>
        </p:nvSpPr>
        <p:spPr>
          <a:xfrm>
            <a:off x="1080929" y="2857257"/>
            <a:ext cx="3414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Argomento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chimica</a:t>
            </a:r>
            <a:endParaRPr lang="en-US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37ABDE-6908-930D-85BC-BA5BE1F4DFFF}"/>
              </a:ext>
            </a:extLst>
          </p:cNvPr>
          <p:cNvSpPr txBox="1"/>
          <p:nvPr/>
        </p:nvSpPr>
        <p:spPr>
          <a:xfrm>
            <a:off x="4521933" y="2857257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Pratica</a:t>
            </a:r>
            <a:r>
              <a:rPr lang="en-US" sz="24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medica</a:t>
            </a:r>
          </a:p>
        </p:txBody>
      </p:sp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948845A4-E8C3-1133-797D-2830CA4EAE13}"/>
              </a:ext>
            </a:extLst>
          </p:cNvPr>
          <p:cNvSpPr/>
          <p:nvPr/>
        </p:nvSpPr>
        <p:spPr>
          <a:xfrm flipV="1">
            <a:off x="4186727" y="3342868"/>
            <a:ext cx="606614" cy="261778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 descr="Classroom outline">
            <a:extLst>
              <a:ext uri="{FF2B5EF4-FFF2-40B4-BE49-F238E27FC236}">
                <a16:creationId xmlns:a16="http://schemas.microsoft.com/office/drawing/2014/main" id="{A49465FE-C953-E36D-EF42-33D3AE085F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3403" y="2114333"/>
            <a:ext cx="914400" cy="914400"/>
          </a:xfrm>
          <a:prstGeom prst="rect">
            <a:avLst/>
          </a:prstGeom>
        </p:spPr>
      </p:pic>
      <p:pic>
        <p:nvPicPr>
          <p:cNvPr id="10" name="Graphic 9" descr="Doctor male outline">
            <a:extLst>
              <a:ext uri="{FF2B5EF4-FFF2-40B4-BE49-F238E27FC236}">
                <a16:creationId xmlns:a16="http://schemas.microsoft.com/office/drawing/2014/main" id="{A270ECF6-E5E4-098C-6DF3-A74ED4FFFC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8120" y="2031071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C1329F-540F-277F-ED23-4E5F6E0B24D1}"/>
              </a:ext>
            </a:extLst>
          </p:cNvPr>
          <p:cNvSpPr txBox="1"/>
          <p:nvPr/>
        </p:nvSpPr>
        <p:spPr>
          <a:xfrm>
            <a:off x="8151779" y="23638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42A37B-7DC6-E4F6-DA0F-4DD46F5804A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321" t="18890" r="61397" b="-3505"/>
          <a:stretch>
            <a:fillRect/>
          </a:stretch>
        </p:blipFill>
        <p:spPr>
          <a:xfrm>
            <a:off x="0" y="97894"/>
            <a:ext cx="3669682" cy="10018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DA63F8-E20C-E764-9ADD-A663BBBC28AD}"/>
              </a:ext>
            </a:extLst>
          </p:cNvPr>
          <p:cNvSpPr txBox="1"/>
          <p:nvPr/>
        </p:nvSpPr>
        <p:spPr>
          <a:xfrm>
            <a:off x="540608" y="6558220"/>
            <a:ext cx="765192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Chimica </a:t>
            </a:r>
            <a:r>
              <a:rPr lang="en-US" sz="1050" dirty="0" err="1"/>
              <a:t>organica</a:t>
            </a:r>
            <a:r>
              <a:rPr lang="en-US" sz="1050" dirty="0"/>
              <a:t> e </a:t>
            </a:r>
            <a:r>
              <a:rPr lang="en-US" sz="1050" dirty="0" err="1"/>
              <a:t>propedeutica</a:t>
            </a:r>
            <a:r>
              <a:rPr lang="en-US" sz="1050" dirty="0"/>
              <a:t> </a:t>
            </a:r>
            <a:r>
              <a:rPr lang="en-US" sz="1050" dirty="0" err="1"/>
              <a:t>biochimica</a:t>
            </a:r>
            <a:r>
              <a:rPr lang="en-US" sz="1050" dirty="0"/>
              <a:t> - Medicina e </a:t>
            </a:r>
            <a:r>
              <a:rPr lang="en-US" sz="1050" dirty="0" err="1"/>
              <a:t>chirurgia</a:t>
            </a:r>
            <a:r>
              <a:rPr lang="en-US" sz="1050" dirty="0"/>
              <a:t> [14-361] e </a:t>
            </a:r>
            <a:r>
              <a:rPr lang="en-US" sz="1050" dirty="0" err="1"/>
              <a:t>Odontoiatria</a:t>
            </a:r>
            <a:r>
              <a:rPr lang="en-US" sz="1050" dirty="0"/>
              <a:t> e </a:t>
            </a:r>
            <a:r>
              <a:rPr lang="en-US" sz="1050" dirty="0" err="1"/>
              <a:t>protesi</a:t>
            </a:r>
            <a:r>
              <a:rPr lang="en-US" sz="1050" dirty="0"/>
              <a:t> dentaria [14-362]</a:t>
            </a:r>
          </a:p>
        </p:txBody>
      </p:sp>
    </p:spTree>
    <p:extLst>
      <p:ext uri="{BB962C8B-B14F-4D97-AF65-F5344CB8AC3E}">
        <p14:creationId xmlns:p14="http://schemas.microsoft.com/office/powerpoint/2010/main" val="3970902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F0F0426-9FD9-F397-EF69-57A587600AD8}"/>
              </a:ext>
            </a:extLst>
          </p:cNvPr>
          <p:cNvSpPr/>
          <p:nvPr/>
        </p:nvSpPr>
        <p:spPr>
          <a:xfrm>
            <a:off x="589935" y="1141018"/>
            <a:ext cx="4673181" cy="121211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Unità didattica 1. La struttura dell’atomo, i legami chimici, stati di aggregazione della materia e</a:t>
            </a:r>
          </a:p>
          <a:p>
            <a:pPr algn="ctr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termodinamica dei sistemi aperti.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48E6076-DFB9-9DE5-11AD-8A4A4EBB1C1B}"/>
              </a:ext>
            </a:extLst>
          </p:cNvPr>
          <p:cNvSpPr/>
          <p:nvPr/>
        </p:nvSpPr>
        <p:spPr>
          <a:xfrm>
            <a:off x="589935" y="2492239"/>
            <a:ext cx="4673181" cy="121211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Unità didattica 2. Miscele, soluzioni e le proprietà colligative delle soluzioni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25ED44-1506-4DD5-DDDE-39D58342FEEF}"/>
              </a:ext>
            </a:extLst>
          </p:cNvPr>
          <p:cNvSpPr/>
          <p:nvPr/>
        </p:nvSpPr>
        <p:spPr>
          <a:xfrm>
            <a:off x="6071190" y="1141018"/>
            <a:ext cx="2743200" cy="121211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Di cosa è fatta la materia vivente e perché si comporta così?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6789D66-3D50-CDDD-2EC5-8A160C984B38}"/>
              </a:ext>
            </a:extLst>
          </p:cNvPr>
          <p:cNvSpPr/>
          <p:nvPr/>
        </p:nvSpPr>
        <p:spPr>
          <a:xfrm>
            <a:off x="6071190" y="2492239"/>
            <a:ext cx="2743200" cy="121211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Come si muovono acqua e soluti nell'organismo?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B2A75F0-0A8C-CC9A-26D4-862B7EF26A84}"/>
              </a:ext>
            </a:extLst>
          </p:cNvPr>
          <p:cNvSpPr/>
          <p:nvPr/>
        </p:nvSpPr>
        <p:spPr>
          <a:xfrm>
            <a:off x="6071190" y="3854979"/>
            <a:ext cx="2743200" cy="1212112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Perché le reazioni chimiche della vita avvengono alla velocità giusta?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6F9370E-37C0-4751-AAF8-2D189968A931}"/>
              </a:ext>
            </a:extLst>
          </p:cNvPr>
          <p:cNvSpPr/>
          <p:nvPr/>
        </p:nvSpPr>
        <p:spPr>
          <a:xfrm>
            <a:off x="589935" y="3854979"/>
            <a:ext cx="4673181" cy="1212112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Unità didattica 3. Le reazioni chimiche negli organismi viventi: caratteristiche generali, cinetica</a:t>
            </a:r>
          </a:p>
          <a:p>
            <a:pPr algn="ctr"/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e equilibrio chimico.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CD449D8-DD77-B8ED-7A82-F7F216FAC43B}"/>
              </a:ext>
            </a:extLst>
          </p:cNvPr>
          <p:cNvSpPr/>
          <p:nvPr/>
        </p:nvSpPr>
        <p:spPr>
          <a:xfrm>
            <a:off x="6071190" y="5217719"/>
            <a:ext cx="2743200" cy="12121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Come fa l'organismo a mantenere l'equilibrio acido-base e a produrre energia?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ED58D03-C084-394C-E529-6C6D081FFAB0}"/>
              </a:ext>
            </a:extLst>
          </p:cNvPr>
          <p:cNvSpPr/>
          <p:nvPr/>
        </p:nvSpPr>
        <p:spPr>
          <a:xfrm>
            <a:off x="589935" y="5217719"/>
            <a:ext cx="4673181" cy="12121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Unità didattica 4. Acidi, basi, sali, pH, soluzioni tampone; reazioni di ossido-riduzione ed</a:t>
            </a: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elettrochimica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Arrow: Striped Right 19">
            <a:extLst>
              <a:ext uri="{FF2B5EF4-FFF2-40B4-BE49-F238E27FC236}">
                <a16:creationId xmlns:a16="http://schemas.microsoft.com/office/drawing/2014/main" id="{1DBE7925-06BF-487F-A63C-03A3D2BA086D}"/>
              </a:ext>
            </a:extLst>
          </p:cNvPr>
          <p:cNvSpPr/>
          <p:nvPr/>
        </p:nvSpPr>
        <p:spPr>
          <a:xfrm>
            <a:off x="5385390" y="1499075"/>
            <a:ext cx="563525" cy="510363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Arrow: Striped Right 21">
            <a:extLst>
              <a:ext uri="{FF2B5EF4-FFF2-40B4-BE49-F238E27FC236}">
                <a16:creationId xmlns:a16="http://schemas.microsoft.com/office/drawing/2014/main" id="{73471B5C-A607-1BD8-3452-6FCCA31D86C3}"/>
              </a:ext>
            </a:extLst>
          </p:cNvPr>
          <p:cNvSpPr/>
          <p:nvPr/>
        </p:nvSpPr>
        <p:spPr>
          <a:xfrm>
            <a:off x="5385389" y="2812987"/>
            <a:ext cx="563525" cy="510363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Arrow: Striped Right 23">
            <a:extLst>
              <a:ext uri="{FF2B5EF4-FFF2-40B4-BE49-F238E27FC236}">
                <a16:creationId xmlns:a16="http://schemas.microsoft.com/office/drawing/2014/main" id="{C2B72160-9813-2186-3F60-43E813F010C4}"/>
              </a:ext>
            </a:extLst>
          </p:cNvPr>
          <p:cNvSpPr/>
          <p:nvPr/>
        </p:nvSpPr>
        <p:spPr>
          <a:xfrm>
            <a:off x="5385390" y="4205853"/>
            <a:ext cx="563525" cy="510363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Arrow: Striped Right 25">
            <a:extLst>
              <a:ext uri="{FF2B5EF4-FFF2-40B4-BE49-F238E27FC236}">
                <a16:creationId xmlns:a16="http://schemas.microsoft.com/office/drawing/2014/main" id="{962E8AB3-1D66-265A-A12B-91A7DA6290E4}"/>
              </a:ext>
            </a:extLst>
          </p:cNvPr>
          <p:cNvSpPr/>
          <p:nvPr/>
        </p:nvSpPr>
        <p:spPr>
          <a:xfrm>
            <a:off x="5385390" y="5422489"/>
            <a:ext cx="563525" cy="510363"/>
          </a:xfrm>
          <a:prstGeom prst="strip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2B42D9-15B0-346C-138F-03E3E2D6A6E2}"/>
              </a:ext>
            </a:extLst>
          </p:cNvPr>
          <p:cNvSpPr txBox="1"/>
          <p:nvPr/>
        </p:nvSpPr>
        <p:spPr>
          <a:xfrm>
            <a:off x="3415494" y="277661"/>
            <a:ext cx="60924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cap="all" dirty="0">
                <a:latin typeface="Arial" panose="020B0604020202020204" pitchFamily="34" charset="0"/>
                <a:cs typeface="Arial" panose="020B0604020202020204" pitchFamily="34" charset="0"/>
              </a:rPr>
              <a:t>OBIETTIVI SPECIFICI DI APPRENDIMENTO DIVISI PER UNITA’ DIDATTICHE</a:t>
            </a:r>
            <a:endParaRPr lang="en-US" sz="20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Domanda immagini - Download gratuito su Magnific (precedentemente Freepik)">
            <a:extLst>
              <a:ext uri="{FF2B5EF4-FFF2-40B4-BE49-F238E27FC236}">
                <a16:creationId xmlns:a16="http://schemas.microsoft.com/office/drawing/2014/main" id="{4604D211-C888-90B5-66E4-835532057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643" y="1191104"/>
            <a:ext cx="1191188" cy="1191188"/>
          </a:xfrm>
          <a:prstGeom prst="rect">
            <a:avLst/>
          </a:prstGeom>
        </p:spPr>
      </p:pic>
      <p:pic>
        <p:nvPicPr>
          <p:cNvPr id="6" name="Picture 5" descr="Domanda immagini - Download gratuito su Magnific (precedentemente Freepik)">
            <a:extLst>
              <a:ext uri="{FF2B5EF4-FFF2-40B4-BE49-F238E27FC236}">
                <a16:creationId xmlns:a16="http://schemas.microsoft.com/office/drawing/2014/main" id="{5211F525-6331-5A15-35C7-ADA47DF93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643" y="4971942"/>
            <a:ext cx="1191188" cy="1191188"/>
          </a:xfrm>
          <a:prstGeom prst="rect">
            <a:avLst/>
          </a:prstGeom>
        </p:spPr>
      </p:pic>
      <p:pic>
        <p:nvPicPr>
          <p:cNvPr id="10" name="Picture 9" descr="Domanda immagini - Download gratuito su Magnific (precedentemente Freepik)">
            <a:extLst>
              <a:ext uri="{FF2B5EF4-FFF2-40B4-BE49-F238E27FC236}">
                <a16:creationId xmlns:a16="http://schemas.microsoft.com/office/drawing/2014/main" id="{20F45C3A-8C0E-1DD7-215B-48C7C9FCC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643" y="3852942"/>
            <a:ext cx="1191188" cy="1191188"/>
          </a:xfrm>
          <a:prstGeom prst="rect">
            <a:avLst/>
          </a:prstGeom>
        </p:spPr>
      </p:pic>
      <p:pic>
        <p:nvPicPr>
          <p:cNvPr id="14" name="Picture 13" descr="Domanda immagini - Download gratuito su Magnific (precedentemente Freepik)">
            <a:extLst>
              <a:ext uri="{FF2B5EF4-FFF2-40B4-BE49-F238E27FC236}">
                <a16:creationId xmlns:a16="http://schemas.microsoft.com/office/drawing/2014/main" id="{8FBAE569-9437-92D8-F6BC-58C562FB3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643" y="2522023"/>
            <a:ext cx="1191188" cy="11911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928931E-59AD-B946-8912-94F783884A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21" t="18890" r="61397" b="-3505"/>
          <a:stretch>
            <a:fillRect/>
          </a:stretch>
        </p:blipFill>
        <p:spPr>
          <a:xfrm>
            <a:off x="0" y="97894"/>
            <a:ext cx="3669682" cy="10018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323351C-39F2-99BE-C083-78F9A125ADAC}"/>
              </a:ext>
            </a:extLst>
          </p:cNvPr>
          <p:cNvSpPr txBox="1"/>
          <p:nvPr/>
        </p:nvSpPr>
        <p:spPr>
          <a:xfrm>
            <a:off x="540608" y="6558220"/>
            <a:ext cx="765192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Chimica </a:t>
            </a:r>
            <a:r>
              <a:rPr lang="en-US" sz="1050" dirty="0" err="1"/>
              <a:t>organica</a:t>
            </a:r>
            <a:r>
              <a:rPr lang="en-US" sz="1050" dirty="0"/>
              <a:t> e </a:t>
            </a:r>
            <a:r>
              <a:rPr lang="en-US" sz="1050" dirty="0" err="1"/>
              <a:t>propedeutica</a:t>
            </a:r>
            <a:r>
              <a:rPr lang="en-US" sz="1050" dirty="0"/>
              <a:t> </a:t>
            </a:r>
            <a:r>
              <a:rPr lang="en-US" sz="1050" dirty="0" err="1"/>
              <a:t>biochimica</a:t>
            </a:r>
            <a:r>
              <a:rPr lang="en-US" sz="1050" dirty="0"/>
              <a:t> - Medicina e </a:t>
            </a:r>
            <a:r>
              <a:rPr lang="en-US" sz="1050" dirty="0" err="1"/>
              <a:t>chirurgia</a:t>
            </a:r>
            <a:r>
              <a:rPr lang="en-US" sz="1050" dirty="0"/>
              <a:t> [14-361] e </a:t>
            </a:r>
            <a:r>
              <a:rPr lang="en-US" sz="1050" dirty="0" err="1"/>
              <a:t>Odontoiatria</a:t>
            </a:r>
            <a:r>
              <a:rPr lang="en-US" sz="1050" dirty="0"/>
              <a:t> e </a:t>
            </a:r>
            <a:r>
              <a:rPr lang="en-US" sz="1050" dirty="0" err="1"/>
              <a:t>protesi</a:t>
            </a:r>
            <a:r>
              <a:rPr lang="en-US" sz="1050" dirty="0"/>
              <a:t> dentaria [14-362]</a:t>
            </a:r>
          </a:p>
        </p:txBody>
      </p:sp>
    </p:spTree>
    <p:extLst>
      <p:ext uri="{BB962C8B-B14F-4D97-AF65-F5344CB8AC3E}">
        <p14:creationId xmlns:p14="http://schemas.microsoft.com/office/powerpoint/2010/main" val="4226668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5EC8C6-7EFB-38B4-B507-66172077FC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1" t="18890" r="61397" b="-3505"/>
          <a:stretch>
            <a:fillRect/>
          </a:stretch>
        </p:blipFill>
        <p:spPr>
          <a:xfrm>
            <a:off x="0" y="97894"/>
            <a:ext cx="3669682" cy="10018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471EFC-9701-B82C-C0A3-20C7B90EC2A2}"/>
              </a:ext>
            </a:extLst>
          </p:cNvPr>
          <p:cNvSpPr txBox="1"/>
          <p:nvPr/>
        </p:nvSpPr>
        <p:spPr>
          <a:xfrm>
            <a:off x="540608" y="6558220"/>
            <a:ext cx="765192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Chimica </a:t>
            </a:r>
            <a:r>
              <a:rPr lang="en-US" sz="1050" dirty="0" err="1"/>
              <a:t>organica</a:t>
            </a:r>
            <a:r>
              <a:rPr lang="en-US" sz="1050" dirty="0"/>
              <a:t> e </a:t>
            </a:r>
            <a:r>
              <a:rPr lang="en-US" sz="1050" dirty="0" err="1"/>
              <a:t>propedeutica</a:t>
            </a:r>
            <a:r>
              <a:rPr lang="en-US" sz="1050" dirty="0"/>
              <a:t> </a:t>
            </a:r>
            <a:r>
              <a:rPr lang="en-US" sz="1050" dirty="0" err="1"/>
              <a:t>biochimica</a:t>
            </a:r>
            <a:r>
              <a:rPr lang="en-US" sz="1050" dirty="0"/>
              <a:t> - Medicina e </a:t>
            </a:r>
            <a:r>
              <a:rPr lang="en-US" sz="1050" dirty="0" err="1"/>
              <a:t>chirurgia</a:t>
            </a:r>
            <a:r>
              <a:rPr lang="en-US" sz="1050" dirty="0"/>
              <a:t> [14-361] e </a:t>
            </a:r>
            <a:r>
              <a:rPr lang="en-US" sz="1050" dirty="0" err="1"/>
              <a:t>Odontoiatria</a:t>
            </a:r>
            <a:r>
              <a:rPr lang="en-US" sz="1050" dirty="0"/>
              <a:t> e </a:t>
            </a:r>
            <a:r>
              <a:rPr lang="en-US" sz="1050" dirty="0" err="1"/>
              <a:t>protesi</a:t>
            </a:r>
            <a:r>
              <a:rPr lang="en-US" sz="1050" dirty="0"/>
              <a:t> dentaria [14-362]</a:t>
            </a:r>
          </a:p>
        </p:txBody>
      </p:sp>
      <p:sp>
        <p:nvSpPr>
          <p:cNvPr id="7" name="Rettangolo 2">
            <a:extLst>
              <a:ext uri="{FF2B5EF4-FFF2-40B4-BE49-F238E27FC236}">
                <a16:creationId xmlns:a16="http://schemas.microsoft.com/office/drawing/2014/main" id="{9C8EBD14-0EF5-C1AF-E2FD-EE9CE09D6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691" y="1099751"/>
            <a:ext cx="9756746" cy="3755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sz="20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SUPPORTI DIDATTICI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endParaRPr lang="it-IT" alt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  <a:defRPr/>
            </a:pP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Lezioni in presenza e/o online in sincrono saranno la modalità principale per lo svolgimento dell’attività didattica del corso (frequenza obbligatoria al 67%). 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  <a:defRPr/>
            </a:pP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Testi e manuali consigliati.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  <a:defRPr/>
            </a:pP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Esercizi e chiarimenti su argomenti scelti il </a:t>
            </a:r>
            <a:r>
              <a:rPr lang="it-IT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venerdi</a:t>
            </a: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pomeriggio online in sincrono (frequenza non obbligatoria) in date da stabilire. Gli argomenti dei chiarimenti verranno preferenzialmente proposti dagli studenti tramite loro rappresentanti come portavoce entro il </a:t>
            </a:r>
            <a:r>
              <a:rPr lang="it-IT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giovedi</a:t>
            </a: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mattina della stessa settimana.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  <a:defRPr/>
            </a:pPr>
            <a:r>
              <a:rPr lang="it-IT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Video e quiz su piattaforma JoVe. </a:t>
            </a:r>
          </a:p>
        </p:txBody>
      </p:sp>
    </p:spTree>
    <p:extLst>
      <p:ext uri="{BB962C8B-B14F-4D97-AF65-F5344CB8AC3E}">
        <p14:creationId xmlns:p14="http://schemas.microsoft.com/office/powerpoint/2010/main" val="468924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5AC00-9031-A8F3-AE9C-B2F716CA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649432-752F-4101-ED64-2E0632A1D9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197752" y="118013"/>
            <a:ext cx="2858486" cy="7803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6D17830-5975-6696-74D9-0158BC532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956" y="898406"/>
            <a:ext cx="2607048" cy="350089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6FB967E-F106-2C0A-E57F-A9ACAEA8162F}"/>
              </a:ext>
            </a:extLst>
          </p:cNvPr>
          <p:cNvSpPr txBox="1"/>
          <p:nvPr/>
        </p:nvSpPr>
        <p:spPr>
          <a:xfrm>
            <a:off x="2080093" y="4678143"/>
            <a:ext cx="80318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it-IT" b="1" dirty="0">
                <a:solidFill>
                  <a:srgbClr val="FF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Bellini</a:t>
            </a:r>
            <a:r>
              <a:rPr lang="it-IT" dirty="0">
                <a:latin typeface="Aptos" panose="020B0004020202020204" pitchFamily="34" charset="0"/>
                <a:cs typeface="Arial" panose="020B0604020202020204" pitchFamily="34" charset="0"/>
              </a:rPr>
              <a:t> T. Chimica medica e propedeutica biochimica. </a:t>
            </a:r>
            <a:r>
              <a:rPr lang="it-IT" b="1" dirty="0">
                <a:latin typeface="Aptos" panose="020B0004020202020204" pitchFamily="34" charset="0"/>
                <a:cs typeface="Arial" panose="020B0604020202020204" pitchFamily="34" charset="0"/>
              </a:rPr>
              <a:t>Zanichelli</a:t>
            </a:r>
            <a:r>
              <a:rPr lang="it-IT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it-IT" b="1" dirty="0" err="1">
                <a:solidFill>
                  <a:srgbClr val="FF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Bettelheim</a:t>
            </a:r>
            <a:r>
              <a:rPr lang="it-IT" dirty="0">
                <a:latin typeface="Aptos" panose="020B0004020202020204" pitchFamily="34" charset="0"/>
                <a:cs typeface="Arial" panose="020B0604020202020204" pitchFamily="34" charset="0"/>
              </a:rPr>
              <a:t> FA, Brown WH, Campbell MK, Farrell SO. Chimica e Propedeutica Biochimica. </a:t>
            </a:r>
            <a:r>
              <a:rPr lang="it-IT" b="1" dirty="0">
                <a:latin typeface="Aptos" panose="020B0004020202020204" pitchFamily="34" charset="0"/>
                <a:cs typeface="Arial" panose="020B0604020202020204" pitchFamily="34" charset="0"/>
              </a:rPr>
              <a:t>EdiSES</a:t>
            </a:r>
            <a:r>
              <a:rPr lang="it-IT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it-IT" b="1" dirty="0">
                <a:solidFill>
                  <a:srgbClr val="FF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Denniston</a:t>
            </a:r>
            <a:r>
              <a:rPr lang="it-IT" dirty="0">
                <a:latin typeface="Aptos" panose="020B0004020202020204" pitchFamily="34" charset="0"/>
                <a:cs typeface="Arial" panose="020B0604020202020204" pitchFamily="34" charset="0"/>
              </a:rPr>
              <a:t> KJ, Topping JJ, Quirk Dorr DR, Caret RL. Chimica generale, chimica organica, propedeutica biochimica. </a:t>
            </a:r>
            <a:r>
              <a:rPr lang="it-IT" b="1" dirty="0">
                <a:latin typeface="Aptos" panose="020B0004020202020204" pitchFamily="34" charset="0"/>
                <a:cs typeface="Arial" panose="020B0604020202020204" pitchFamily="34" charset="0"/>
              </a:rPr>
              <a:t>Mc Graw Hill</a:t>
            </a:r>
            <a:r>
              <a:rPr lang="it-IT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D98FECD-5F31-60DC-0232-B34750086B44}"/>
              </a:ext>
            </a:extLst>
          </p:cNvPr>
          <p:cNvSpPr txBox="1"/>
          <p:nvPr/>
        </p:nvSpPr>
        <p:spPr>
          <a:xfrm>
            <a:off x="4165480" y="11801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sz="2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TESTI CONSIGLIATI</a:t>
            </a:r>
          </a:p>
        </p:txBody>
      </p:sp>
      <p:sp>
        <p:nvSpPr>
          <p:cNvPr id="9" name="Segnaposto piè di pagina 6">
            <a:extLst>
              <a:ext uri="{FF2B5EF4-FFF2-40B4-BE49-F238E27FC236}">
                <a16:creationId xmlns:a16="http://schemas.microsoft.com/office/drawing/2014/main" id="{1271798D-A247-8294-1CD5-8D1E6A3C5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6277" y="6335880"/>
            <a:ext cx="8208912" cy="365125"/>
          </a:xfrm>
        </p:spPr>
        <p:txBody>
          <a:bodyPr/>
          <a:lstStyle/>
          <a:p>
            <a:pPr>
              <a:defRPr/>
            </a:pPr>
            <a:r>
              <a:rPr lang="it-IT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[14-361] e Odontoiatria e protesi dentaria [14-362]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821D36D-AA11-D970-1F57-B16F088C3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5571" y="918311"/>
            <a:ext cx="2607049" cy="349390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20E56FF-21D4-9A24-9852-144125C0C5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794" y="918311"/>
            <a:ext cx="2514412" cy="346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8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AA97E1-DC47-708E-38A1-129E7B666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86181">
            <a:off x="0" y="1099751"/>
            <a:ext cx="10540314" cy="59905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343D40-5DD1-6A9D-5032-43F79A2D6584}"/>
              </a:ext>
            </a:extLst>
          </p:cNvPr>
          <p:cNvSpPr txBox="1"/>
          <p:nvPr/>
        </p:nvSpPr>
        <p:spPr>
          <a:xfrm>
            <a:off x="1834841" y="2418865"/>
            <a:ext cx="784535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2800" dirty="0">
              <a:latin typeface="Baguet Script" panose="020F0502020204030204" pitchFamily="2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Baguet Script" panose="020F0502020204030204" pitchFamily="2" charset="0"/>
                <a:cs typeface="Arial" panose="020B0604020202020204" pitchFamily="34" charset="0"/>
              </a:rPr>
              <a:t>Non chiedetevi solo:</a:t>
            </a:r>
          </a:p>
          <a:p>
            <a:r>
              <a:rPr lang="it-IT" sz="2800" dirty="0">
                <a:latin typeface="Baguet Script" panose="020F0502020204030204" pitchFamily="2" charset="0"/>
                <a:cs typeface="Arial" panose="020B0604020202020204" pitchFamily="34" charset="0"/>
              </a:rPr>
              <a:t> "Cosa devo sapere per superare il filtro?«</a:t>
            </a:r>
          </a:p>
          <a:p>
            <a:endParaRPr lang="it-IT" sz="2800" dirty="0">
              <a:latin typeface="Baguet Script" panose="020F0502020204030204" pitchFamily="2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Baguet Script" panose="020F0502020204030204" pitchFamily="2" charset="0"/>
                <a:cs typeface="Arial" panose="020B0604020202020204" pitchFamily="34" charset="0"/>
              </a:rPr>
              <a:t>Chiedetevi anche: </a:t>
            </a:r>
          </a:p>
          <a:p>
            <a:r>
              <a:rPr lang="it-IT" sz="2800" dirty="0">
                <a:latin typeface="Baguet Script" panose="020F0502020204030204" pitchFamily="2" charset="0"/>
                <a:cs typeface="Arial" panose="020B0604020202020204" pitchFamily="34" charset="0"/>
              </a:rPr>
              <a:t>"Perché un medico dovrebbe sapere questa cosa?</a:t>
            </a:r>
          </a:p>
          <a:p>
            <a:endParaRPr lang="it-IT" sz="2800" dirty="0">
              <a:latin typeface="Baguet Script" panose="020F0502020204030204" pitchFamily="2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Baguet Script" panose="020F0502020204030204" pitchFamily="2" charset="0"/>
                <a:cs typeface="Arial" panose="020B0604020202020204" pitchFamily="34" charset="0"/>
              </a:rPr>
              <a:t>                                       Buon Lavoro!!!! </a:t>
            </a:r>
            <a:endParaRPr lang="en-US" sz="2800" dirty="0">
              <a:latin typeface="Baguet Script" panose="020F0502020204030204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39B896-4CDF-5CDD-0BA9-BA212201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21" t="18890" r="61397" b="-3505"/>
          <a:stretch>
            <a:fillRect/>
          </a:stretch>
        </p:blipFill>
        <p:spPr>
          <a:xfrm>
            <a:off x="0" y="97894"/>
            <a:ext cx="3669682" cy="10018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E706A5-7BA2-F55A-D495-220104DD093E}"/>
              </a:ext>
            </a:extLst>
          </p:cNvPr>
          <p:cNvSpPr txBox="1"/>
          <p:nvPr/>
        </p:nvSpPr>
        <p:spPr>
          <a:xfrm>
            <a:off x="540608" y="6558220"/>
            <a:ext cx="765192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Chimica </a:t>
            </a:r>
            <a:r>
              <a:rPr lang="en-US" sz="1050" dirty="0" err="1"/>
              <a:t>organica</a:t>
            </a:r>
            <a:r>
              <a:rPr lang="en-US" sz="1050" dirty="0"/>
              <a:t> e </a:t>
            </a:r>
            <a:r>
              <a:rPr lang="en-US" sz="1050" dirty="0" err="1"/>
              <a:t>propedeutica</a:t>
            </a:r>
            <a:r>
              <a:rPr lang="en-US" sz="1050" dirty="0"/>
              <a:t> </a:t>
            </a:r>
            <a:r>
              <a:rPr lang="en-US" sz="1050" dirty="0" err="1"/>
              <a:t>biochimica</a:t>
            </a:r>
            <a:r>
              <a:rPr lang="en-US" sz="1050" dirty="0"/>
              <a:t> - Medicina e </a:t>
            </a:r>
            <a:r>
              <a:rPr lang="en-US" sz="1050" dirty="0" err="1"/>
              <a:t>chirurgia</a:t>
            </a:r>
            <a:r>
              <a:rPr lang="en-US" sz="1050" dirty="0"/>
              <a:t> [14-361] e </a:t>
            </a:r>
            <a:r>
              <a:rPr lang="en-US" sz="1050" dirty="0" err="1"/>
              <a:t>Odontoiatria</a:t>
            </a:r>
            <a:r>
              <a:rPr lang="en-US" sz="1050" dirty="0"/>
              <a:t> e </a:t>
            </a:r>
            <a:r>
              <a:rPr lang="en-US" sz="1050" dirty="0" err="1"/>
              <a:t>protesi</a:t>
            </a:r>
            <a:r>
              <a:rPr lang="en-US" sz="1050" dirty="0"/>
              <a:t> dentaria [14-362]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0B17BA-98C7-10AA-FBC0-8E8A01FFFF30}"/>
              </a:ext>
            </a:extLst>
          </p:cNvPr>
          <p:cNvSpPr txBox="1"/>
          <p:nvPr/>
        </p:nvSpPr>
        <p:spPr>
          <a:xfrm>
            <a:off x="3845669" y="807363"/>
            <a:ext cx="62339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Take home </a:t>
            </a:r>
            <a:r>
              <a:rPr lang="it-IT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message</a:t>
            </a:r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521929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730</Words>
  <Application>Microsoft Office PowerPoint</Application>
  <PresentationFormat>Widescreen</PresentationFormat>
  <Paragraphs>89</Paragraphs>
  <Slides>8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8" baseType="lpstr">
      <vt:lpstr>Aptos</vt:lpstr>
      <vt:lpstr>Aptos Display</vt:lpstr>
      <vt:lpstr>Arial</vt:lpstr>
      <vt:lpstr>Baguet Script</vt:lpstr>
      <vt:lpstr>Calibri</vt:lpstr>
      <vt:lpstr>Helvetica Neue</vt:lpstr>
      <vt:lpstr>Helvetica Neue Light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Susanna MOLINARI</dc:creator>
  <cp:lastModifiedBy>Alina MASELLI</cp:lastModifiedBy>
  <cp:revision>19</cp:revision>
  <dcterms:created xsi:type="dcterms:W3CDTF">2026-08-11T22:10:44Z</dcterms:created>
  <dcterms:modified xsi:type="dcterms:W3CDTF">2026-08-28T08:50:21Z</dcterms:modified>
</cp:coreProperties>
</file>