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4" r:id="rId1"/>
  </p:sldMasterIdLst>
  <p:notesMasterIdLst>
    <p:notesMasterId r:id="rId17"/>
  </p:notesMasterIdLst>
  <p:sldIdLst>
    <p:sldId id="264" r:id="rId2"/>
    <p:sldId id="441" r:id="rId3"/>
    <p:sldId id="442" r:id="rId4"/>
    <p:sldId id="263" r:id="rId5"/>
    <p:sldId id="443" r:id="rId6"/>
    <p:sldId id="444" r:id="rId7"/>
    <p:sldId id="453" r:id="rId8"/>
    <p:sldId id="446" r:id="rId9"/>
    <p:sldId id="452" r:id="rId10"/>
    <p:sldId id="445" r:id="rId11"/>
    <p:sldId id="447" r:id="rId12"/>
    <p:sldId id="449" r:id="rId13"/>
    <p:sldId id="448" r:id="rId14"/>
    <p:sldId id="451" r:id="rId15"/>
    <p:sldId id="450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A67CFA-B62C-463D-A586-277A066DE9D1}" v="4" dt="2026-08-27T07:59:44.465"/>
    <p1510:client id="{A85F67BB-3CF8-44F8-9956-B6E52BFDA9A1}" v="11" dt="2026-08-26T15:22:57.4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481" autoAdjust="0"/>
    <p:restoredTop sz="90929"/>
  </p:normalViewPr>
  <p:slideViewPr>
    <p:cSldViewPr>
      <p:cViewPr varScale="1">
        <p:scale>
          <a:sx n="113" d="100"/>
          <a:sy n="113" d="100"/>
        </p:scale>
        <p:origin x="127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3C3F7E-4F89-4CFB-82DA-E404707DE4FD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0B7474-658A-4300-800C-094959329E5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5080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850079-1055-2B4D-1C0D-53A6BE8CB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A0348C36-0C7B-2F31-258E-23DEC4A2CE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48CCDA00-A75A-E544-D989-9A23AAF9DF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CBE8482-CC0B-0D80-B551-B6A1B141E1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DD2805-243D-744B-90C8-D55ADF54D650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66195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1434EA-8AA4-0531-FB8E-EAD76BD81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7162CAC2-ABB6-53B1-0793-997AB404F8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1C90A01E-84C0-66E2-2655-BFD3BBA1BB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578C220-EFB1-883D-A857-902D687F87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DD2805-243D-744B-90C8-D55ADF54D650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54746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5187B8-0A2B-2863-90A6-A07DACD6B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F8CEAC2A-712F-7709-2FF4-F13848527A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8037AC46-A862-F9BB-C61F-B6B161B17B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7CCC561-2E43-7104-2F3F-CE72D58B93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DD2805-243D-744B-90C8-D55ADF54D650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72923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9C2F2-FA4C-BFC3-2FCD-FC0B40D2A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A7DC1EB3-1C70-2774-EE88-CE40C314F5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E9146597-018C-190D-E93C-03FBA2ABD1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EE7CD1-CE9C-BB8F-9B7A-2843F035B3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DD2805-243D-744B-90C8-D55ADF54D650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27524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47CB4-6EC2-2DF5-C8FF-F9D53FC9D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7D7F157D-D244-B0A1-8201-222F1EA9E2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02148C5-FBAE-6F32-3C3C-2D0739E596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78911C8-F413-58F3-3F53-5C72DD1824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DD2805-243D-744B-90C8-D55ADF54D650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19650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AF064F-925D-DA26-6C88-0A91BB60DD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136B6F10-C1EF-033F-AD2F-069ABF13EA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E11DD39A-BBA3-DDA8-A11D-D558B3A9BB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3C6BD43-DB05-27F2-90EB-8A15091CC2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DD2805-243D-744B-90C8-D55ADF54D650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87765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4CD6A-ED14-592F-4492-B82004C4D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B674D8DF-422A-391E-D052-CACB3C897F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15948BBD-5BE1-7E01-5178-4784F6B015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F0156C5-154A-8A16-E409-D62E691D8B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DD2805-243D-744B-90C8-D55ADF54D650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60627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613FB5-25C2-26EA-26FB-0869A8875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A38AEE30-C003-265C-F12C-BFD6FC79B1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CD1F4A7F-3C10-48FB-0886-043287278F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0EDFBDB-B0DB-84DE-F7EE-A7F264584D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DD2805-243D-744B-90C8-D55ADF54D650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062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0402C-70F5-5703-7D4F-16FA1BCE39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93804EF-C0DC-242B-8118-DA83100121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93BF1689-2D43-AC1F-DD96-B38CFD4843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CBDD1D7-024D-5A53-6AEE-2CEE50C83B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DD2805-243D-744B-90C8-D55ADF54D650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42981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3F44E-A845-C456-922A-778D283CE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D6DE88EB-29B2-156D-7005-5091677AC0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E71AEE5B-51F1-52A7-1AA6-93621146FA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7A3272B-0320-772C-C36C-45C89E8F13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DD2805-243D-744B-90C8-D55ADF54D650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40155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2C830-BA42-8746-34E6-2EE4A56C1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5FF413A4-B104-2DEB-DFED-179CB58423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BDBEE64-18C8-86A3-6948-C3C2AB6F3B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7010E42-8599-C756-0A3B-AD3C80AA3B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DD2805-243D-744B-90C8-D55ADF54D650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0155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D02CB-299C-1A1E-B800-CBCBD2AD9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46D200D2-0364-4739-85FC-B0E054DDC0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D45BF5DF-E73F-6E05-3D0A-C09A144481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4964E33-3148-8E21-8625-B60A585F12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DD2805-243D-744B-90C8-D55ADF54D650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86643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C6D614-C0D7-F126-9F02-CFF59C6BD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B052B55E-59ED-5C88-9A85-731C660C1F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260ACCDF-7830-FAA7-0303-AB6B985E3F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87968F7-B76D-F6E5-2270-3BF8481CA3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DD2805-243D-744B-90C8-D55ADF54D650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55529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FA9B0-D554-C124-5F3E-91A89ED78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99A77307-C17C-0477-B0B4-E39FEACA1E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D1CA9202-95F3-1678-FFAF-E61D7940A9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10A381D-6F65-B3CB-39A4-2D241964E9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DD2805-243D-744B-90C8-D55ADF54D650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9543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2315FAD-0A1C-FA1C-A9F9-4B8CB7ECC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BA2277B-C19E-853A-CAC8-4BDF6652D5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A9E79B2-379D-0850-4FC8-BBE7AA712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C883-36C3-7043-802E-92EE348E4AF7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ADB026E-F05A-E775-ECE1-C7BA09E90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A9E41B7-9575-55F8-FDA8-7B8C41288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3629-E1BB-0544-B242-CD05A689AA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21967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E913829-8204-30DB-2F9D-F7E32F2B6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99F5051-4325-B8CF-F9B4-B2D952C444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351FF9E-C9CF-A7A1-5778-513BF3A05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C883-36C3-7043-802E-92EE348E4AF7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64AFE33-EA99-5D5B-06F8-997F149B4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1BA3CFF-9D1B-AEF7-C8F7-03276C735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3629-E1BB-0544-B242-CD05A689AA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8541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82730B-EB8E-3041-8746-2A84F0DE0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C61DF02-3BFF-7B9F-9943-166C862AA8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01A2D3D-29C2-8460-D8E4-3D1A04DC7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C883-36C3-7043-802E-92EE348E4AF7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D3A7AE3-1BF6-6A41-71A2-DD13F669B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95D04C7-634C-1340-1365-4AFFC8A26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3629-E1BB-0544-B242-CD05A689AA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9564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A7315AF-0B2F-12C8-6EE0-6DBD41B26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6A1C26D-0092-6EB2-9BEF-CBC1318379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0056F03-AA1C-E270-BFA3-911E4BAADD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D351261-AC5D-AE42-5878-54906D0A6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C883-36C3-7043-802E-92EE348E4AF7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935F27E-1528-FDD5-649E-3D2B3EA13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DB74E82-0ADF-D603-64E7-DF9FBA0E2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3629-E1BB-0544-B242-CD05A689AA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8467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896FBB1-348D-5234-987C-C39493836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0B05C5C-5D41-903E-17E7-97E74CBA3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BAAA288-0D64-5D4C-3F96-F2882B528E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0A37A68-5974-EF89-4171-0A9FAE55D3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E534FAD8-5A35-F46E-4B2E-535EC7C71C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9DDDEDC-D6CC-C1A2-4BA0-0B8DE3744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C883-36C3-7043-802E-92EE348E4AF7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AA42DEEB-1F6E-405A-32DB-CA8DA8E13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BB11EB80-A4D3-C7AD-BAE4-D33BF4AC8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3629-E1BB-0544-B242-CD05A689AA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1158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74BDBE-759C-9523-9DA3-D22242042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BA45245-9398-D354-94F5-6E8F98D21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C883-36C3-7043-802E-92EE348E4AF7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630A2A9-5DD8-5D68-6066-85BD163F1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8995BA0-E261-678D-1171-1B6340493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3629-E1BB-0544-B242-CD05A689AA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0948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5C1A2C1-88C5-6F6B-A913-FB51A3B0E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C883-36C3-7043-802E-92EE348E4AF7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1E03F58-A920-2F82-D8B7-EA0AB8E43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3A1E46D-2E1F-EC33-47D2-EE2F7EC53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3629-E1BB-0544-B242-CD05A689AA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2014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907A6D6-24F4-40C2-2B72-4180C9B8D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897DD1C-C472-1C6C-C637-01E5B417A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EA36DEA-328B-B232-DB9A-F405677053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6DC0BCB-CD52-0424-96BA-B3E16D830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C883-36C3-7043-802E-92EE348E4AF7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2563255-740E-2D47-21DF-C88D8A7E8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32EF5A7-66D7-4ACD-73E2-9F6C1A5A0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3629-E1BB-0544-B242-CD05A689AA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7643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E1947A-BAA1-435E-4F28-FDB9EBFED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198B8044-F33C-2D7C-F6D0-AADF5C1D3D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CE8A626-A5FA-81C0-8113-1BF7E18269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CAFA9F9-7CEA-C44E-C56A-4096EAAC3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C883-36C3-7043-802E-92EE348E4AF7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3D3AFC3-F773-6B58-E51B-7D936A7C7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ACD8930-CA2C-C248-0FF0-0E6351B6D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3629-E1BB-0544-B242-CD05A689AA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1032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DCF5CB4-F9E8-40E4-C543-1290360A4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F20DE38-66F9-192D-5266-F6B911BBD6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3A1BBCF-78C2-39FA-8993-5A955C469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C883-36C3-7043-802E-92EE348E4AF7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8D60838-5D31-8B17-D0BE-CFCDED75D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20D75B3-6875-8C80-790D-620A72A02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3629-E1BB-0544-B242-CD05A689AA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8239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645B0B15-9DBD-D5A2-42FF-63B66FB5B1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81B8CD4-A3D1-5047-67C6-8FA7BD5FE7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3AC74AE-2A58-BC8D-E551-D15966B06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CC883-36C3-7043-802E-92EE348E4AF7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FE180BA-2198-18B4-1D0E-ADB8FF675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1F5FF94-A800-9F0C-BD9E-9C4F6EC51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13629-E1BB-0544-B242-CD05A689AA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3916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61F4D204-EBC1-E475-E733-E59F2EEA8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1BA6676-6E69-A88D-F20C-A52AD66B7F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7CFEF87-E18C-CA9E-FA62-D81624A916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7CC883-36C3-7043-802E-92EE348E4AF7}" type="datetimeFigureOut">
              <a:rPr lang="it-IT" smtClean="0"/>
              <a:t>28/08/2026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D4C8D30-EE98-141E-3971-8CA7015EC3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E60DA9F-0782-DE78-9459-3162D1F121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113629-E1BB-0544-B242-CD05A689AA4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0676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matteo.cabrini@jove.com" TargetMode="External"/><Relationship Id="rId4" Type="http://schemas.openxmlformats.org/officeDocument/2006/relationships/hyperlink" Target="https://www.google.com/url?q=https://app.jove.com/join-class?code%3D6A1BCC72&amp;source=gmail-imap&amp;ust=1784800808000000&amp;usg=AOvVaw3LJncWWoMqVvaOvlLVCY_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857250"/>
            <a:ext cx="9144003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4819008"/>
            <a:ext cx="9143999" cy="1193057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4819008"/>
            <a:ext cx="6086475" cy="1193057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4819008"/>
            <a:ext cx="9143999" cy="1193057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5CFA24-7595-9B4F-7011-D911CD68D6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4786" y="4975478"/>
            <a:ext cx="5221554" cy="869400"/>
          </a:xfrm>
        </p:spPr>
        <p:txBody>
          <a:bodyPr anchor="ctr">
            <a:normAutofit fontScale="90000"/>
          </a:bodyPr>
          <a:lstStyle/>
          <a:p>
            <a:pPr algn="l"/>
            <a:r>
              <a:rPr lang="en-IT" sz="3000" dirty="0">
                <a:solidFill>
                  <a:srgbClr val="FFFFFF"/>
                </a:solidFill>
              </a:rPr>
              <a:t>Insegnamento di </a:t>
            </a:r>
            <a:r>
              <a:rPr lang="it-IT" sz="3000" dirty="0">
                <a:solidFill>
                  <a:srgbClr val="FFFFFF"/>
                </a:solidFill>
              </a:rPr>
              <a:t>Chimica Organica e Propedeutica Biochimica</a:t>
            </a:r>
            <a:endParaRPr lang="en-IT" sz="30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8DA9B7-6844-C143-785D-89481EDCEF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2392" y="5082574"/>
            <a:ext cx="2556416" cy="655209"/>
          </a:xfrm>
        </p:spPr>
        <p:txBody>
          <a:bodyPr anchor="ctr">
            <a:normAutofit/>
          </a:bodyPr>
          <a:lstStyle/>
          <a:p>
            <a:pPr algn="l"/>
            <a:r>
              <a:rPr lang="it-IT" sz="1500" dirty="0">
                <a:solidFill>
                  <a:srgbClr val="FFFFFF"/>
                </a:solidFill>
              </a:rPr>
              <a:t>Prof. Nicola Volpi</a:t>
            </a:r>
          </a:p>
          <a:p>
            <a:pPr algn="l"/>
            <a:r>
              <a:rPr lang="it-IT" sz="1500" dirty="0">
                <a:solidFill>
                  <a:srgbClr val="FFFFFF"/>
                </a:solidFill>
              </a:rPr>
              <a:t> aa </a:t>
            </a:r>
            <a:r>
              <a:rPr lang="en-IT" sz="1500" dirty="0">
                <a:solidFill>
                  <a:srgbClr val="FFFFFF"/>
                </a:solidFill>
              </a:rPr>
              <a:t>202</a:t>
            </a:r>
            <a:r>
              <a:rPr lang="it-IT" sz="1500" dirty="0">
                <a:solidFill>
                  <a:srgbClr val="FFFFFF"/>
                </a:solidFill>
              </a:rPr>
              <a:t>6</a:t>
            </a:r>
            <a:r>
              <a:rPr lang="en-IT" sz="1500" dirty="0">
                <a:solidFill>
                  <a:srgbClr val="FFFFFF"/>
                </a:solidFill>
              </a:rPr>
              <a:t>-2</a:t>
            </a:r>
            <a:r>
              <a:rPr lang="it-IT" sz="1500" dirty="0">
                <a:solidFill>
                  <a:srgbClr val="FFFFFF"/>
                </a:solidFill>
              </a:rPr>
              <a:t>7</a:t>
            </a:r>
            <a:endParaRPr lang="en-IT" sz="1500" dirty="0">
              <a:solidFill>
                <a:srgbClr val="FFFFFF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31C54A-82EF-9007-6F90-D6CEF4F23D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902" y="2271584"/>
            <a:ext cx="8495662" cy="1146915"/>
          </a:xfrm>
          <a:prstGeom prst="rect">
            <a:avLst/>
          </a:prstGeom>
        </p:spPr>
      </p:pic>
      <p:sp>
        <p:nvSpPr>
          <p:cNvPr id="6" name="Segnaposto piè di pagina 6">
            <a:extLst>
              <a:ext uri="{FF2B5EF4-FFF2-40B4-BE49-F238E27FC236}">
                <a16:creationId xmlns:a16="http://schemas.microsoft.com/office/drawing/2014/main" id="{BD8F9176-AFBC-E356-6628-9695D0F1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2277" y="6335879"/>
            <a:ext cx="8208912" cy="365125"/>
          </a:xfrm>
        </p:spPr>
        <p:txBody>
          <a:bodyPr/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Chimica organica e propedeutica biochimica - Medicina e chirurgia </a:t>
            </a:r>
            <a:r>
              <a:rPr lang="it-IT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[14-361] e Odontoiatria e protesi dentaria [14-362] 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5387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5745F-21B2-C3DE-6275-BCFF3D07D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A91E6C7-DFEE-3A91-623A-7FD01E8012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321" t="18890" r="61397" b="-3505"/>
          <a:stretch>
            <a:fillRect/>
          </a:stretch>
        </p:blipFill>
        <p:spPr>
          <a:xfrm>
            <a:off x="6285514" y="1501"/>
            <a:ext cx="2858486" cy="780393"/>
          </a:xfrm>
          <a:prstGeom prst="rect">
            <a:avLst/>
          </a:prstGeom>
        </p:spPr>
      </p:pic>
      <p:sp>
        <p:nvSpPr>
          <p:cNvPr id="6" name="Rettangolo 2">
            <a:extLst>
              <a:ext uri="{FF2B5EF4-FFF2-40B4-BE49-F238E27FC236}">
                <a16:creationId xmlns:a16="http://schemas.microsoft.com/office/drawing/2014/main" id="{DB5F2DDB-D24F-B7BB-817D-740568A935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72" y="391697"/>
            <a:ext cx="8298922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it-IT" sz="2000" b="1" kern="100" dirty="0">
                <a:solidFill>
                  <a:srgbClr val="FF0000"/>
                </a:solidFill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ARGOMENTI DI CHIMICA ORGANICA </a:t>
            </a:r>
          </a:p>
          <a:p>
            <a:pPr algn="ctr">
              <a:spcBef>
                <a:spcPct val="0"/>
              </a:spcBef>
              <a:buClrTx/>
              <a:buSzTx/>
              <a:buNone/>
            </a:pPr>
            <a:endParaRPr lang="it-IT" altLang="it-IT" sz="2000" b="1" dirty="0">
              <a:solidFill>
                <a:srgbClr val="FF0000"/>
              </a:solidFill>
              <a:latin typeface="+mn-lt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it-IT" altLang="it-IT" sz="2000" b="1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UD1 e UD5 - Carbonio</a:t>
            </a:r>
          </a:p>
          <a:p>
            <a:pPr marL="342900" indent="-342900" algn="just">
              <a:spcBef>
                <a:spcPct val="0"/>
              </a:spcBef>
              <a:buClrTx/>
              <a:buSzTx/>
              <a:buFontTx/>
              <a:buChar char="-"/>
            </a:pPr>
            <a:r>
              <a:rPr lang="it-IT" altLang="it-IT" sz="2000" b="1" dirty="0">
                <a:latin typeface="+mn-lt"/>
                <a:cs typeface="Times New Roman" panose="02020603050405020304" pitchFamily="18" charset="0"/>
              </a:rPr>
              <a:t>Proprietà</a:t>
            </a:r>
            <a:r>
              <a:rPr lang="it-IT" altLang="it-IT" sz="2000" dirty="0">
                <a:latin typeface="+mn-lt"/>
                <a:cs typeface="Times New Roman" panose="02020603050405020304" pitchFamily="18" charset="0"/>
              </a:rPr>
              <a:t> del Carbonio</a:t>
            </a:r>
          </a:p>
          <a:p>
            <a:pPr marL="342900" indent="-342900" algn="just">
              <a:spcBef>
                <a:spcPct val="0"/>
              </a:spcBef>
              <a:buClrTx/>
              <a:buSzTx/>
              <a:buFontTx/>
              <a:buChar char="-"/>
            </a:pPr>
            <a:r>
              <a:rPr lang="it-IT" altLang="it-IT" sz="2000" b="1" dirty="0">
                <a:latin typeface="+mn-lt"/>
                <a:cs typeface="Times New Roman" panose="02020603050405020304" pitchFamily="18" charset="0"/>
              </a:rPr>
              <a:t>Nomenclatura</a:t>
            </a:r>
            <a:r>
              <a:rPr lang="it-IT" altLang="it-IT" sz="2000" dirty="0">
                <a:latin typeface="+mn-lt"/>
                <a:cs typeface="Times New Roman" panose="02020603050405020304" pitchFamily="18" charset="0"/>
              </a:rPr>
              <a:t> IUPAC</a:t>
            </a:r>
          </a:p>
          <a:p>
            <a:pPr marL="342900" indent="-342900" algn="just">
              <a:spcBef>
                <a:spcPct val="0"/>
              </a:spcBef>
              <a:buClrTx/>
              <a:buSzTx/>
              <a:buFontTx/>
              <a:buChar char="-"/>
            </a:pPr>
            <a:r>
              <a:rPr lang="it-IT" altLang="it-IT" sz="2000" b="1" dirty="0">
                <a:latin typeface="+mn-lt"/>
                <a:cs typeface="Times New Roman" panose="02020603050405020304" pitchFamily="18" charset="0"/>
              </a:rPr>
              <a:t>Reazioni</a:t>
            </a:r>
            <a:r>
              <a:rPr lang="it-IT" altLang="it-IT" sz="2000" dirty="0">
                <a:latin typeface="+mn-lt"/>
                <a:cs typeface="Times New Roman" panose="02020603050405020304" pitchFamily="18" charset="0"/>
              </a:rPr>
              <a:t> organiche</a:t>
            </a:r>
          </a:p>
          <a:p>
            <a:pPr marL="342900" indent="-342900" algn="just">
              <a:spcBef>
                <a:spcPct val="0"/>
              </a:spcBef>
              <a:buClrTx/>
              <a:buSzTx/>
              <a:buFontTx/>
              <a:buChar char="-"/>
            </a:pPr>
            <a:r>
              <a:rPr lang="it-IT" altLang="it-IT" sz="2000" b="1" dirty="0">
                <a:latin typeface="+mn-lt"/>
                <a:cs typeface="Times New Roman" panose="02020603050405020304" pitchFamily="18" charset="0"/>
              </a:rPr>
              <a:t>Stereochimica</a:t>
            </a:r>
          </a:p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it-IT" altLang="it-IT" sz="2000" b="1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UD5 - Composti</a:t>
            </a:r>
            <a:r>
              <a:rPr lang="it-IT" altLang="it-IT" sz="2000" b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it-IT" altLang="it-IT" sz="2000" dirty="0">
                <a:latin typeface="+mn-lt"/>
                <a:cs typeface="Times New Roman" panose="02020603050405020304" pitchFamily="18" charset="0"/>
              </a:rPr>
              <a:t>di interesse della Chimica Organica</a:t>
            </a:r>
          </a:p>
          <a:p>
            <a:pPr marL="342900" indent="-342900" algn="just">
              <a:spcBef>
                <a:spcPct val="0"/>
              </a:spcBef>
              <a:buClrTx/>
              <a:buSzTx/>
              <a:buFontTx/>
              <a:buChar char="-"/>
            </a:pPr>
            <a:r>
              <a:rPr lang="it-IT" altLang="it-IT" sz="2000" b="1" dirty="0">
                <a:latin typeface="+mn-lt"/>
                <a:cs typeface="Times New Roman" panose="02020603050405020304" pitchFamily="18" charset="0"/>
              </a:rPr>
              <a:t>Alcani </a:t>
            </a:r>
          </a:p>
          <a:p>
            <a:pPr marL="342900" indent="-342900" algn="just">
              <a:spcBef>
                <a:spcPct val="0"/>
              </a:spcBef>
              <a:buClrTx/>
              <a:buSzTx/>
              <a:buFontTx/>
              <a:buChar char="-"/>
            </a:pPr>
            <a:r>
              <a:rPr lang="it-IT" altLang="it-IT" sz="2000" b="1" dirty="0">
                <a:latin typeface="+mn-lt"/>
                <a:cs typeface="Times New Roman" panose="02020603050405020304" pitchFamily="18" charset="0"/>
              </a:rPr>
              <a:t>Alcheni</a:t>
            </a:r>
          </a:p>
          <a:p>
            <a:pPr marL="342900" indent="-342900" algn="just">
              <a:spcBef>
                <a:spcPct val="0"/>
              </a:spcBef>
              <a:buClrTx/>
              <a:buSzTx/>
              <a:buFontTx/>
              <a:buChar char="-"/>
            </a:pPr>
            <a:r>
              <a:rPr lang="it-IT" altLang="it-IT" sz="2000" b="1" dirty="0">
                <a:latin typeface="+mn-lt"/>
                <a:cs typeface="Times New Roman" panose="02020603050405020304" pitchFamily="18" charset="0"/>
              </a:rPr>
              <a:t>Alchini</a:t>
            </a:r>
          </a:p>
          <a:p>
            <a:pPr marL="342900" indent="-342900" algn="just">
              <a:spcBef>
                <a:spcPct val="0"/>
              </a:spcBef>
              <a:buClrTx/>
              <a:buSzTx/>
              <a:buFontTx/>
              <a:buChar char="-"/>
            </a:pPr>
            <a:r>
              <a:rPr lang="it-IT" altLang="it-IT" sz="2000" b="1" dirty="0">
                <a:latin typeface="+mn-lt"/>
                <a:cs typeface="Times New Roman" panose="02020603050405020304" pitchFamily="18" charset="0"/>
              </a:rPr>
              <a:t>Areni</a:t>
            </a:r>
          </a:p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it-IT" altLang="it-IT" sz="2000" b="1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UD6 - Gruppi Funzionali </a:t>
            </a:r>
            <a:r>
              <a:rPr lang="it-IT" altLang="it-IT" sz="2000" dirty="0">
                <a:latin typeface="+mn-lt"/>
                <a:cs typeface="Times New Roman" panose="02020603050405020304" pitchFamily="18" charset="0"/>
              </a:rPr>
              <a:t>di interesse Organico/Biologico</a:t>
            </a:r>
          </a:p>
          <a:p>
            <a:pPr marL="342900" indent="-342900" algn="just">
              <a:spcBef>
                <a:spcPct val="0"/>
              </a:spcBef>
              <a:buClrTx/>
              <a:buSzTx/>
              <a:buFontTx/>
              <a:buChar char="-"/>
            </a:pPr>
            <a:r>
              <a:rPr lang="it-IT" altLang="it-IT" sz="2000" b="1" dirty="0">
                <a:latin typeface="+mn-lt"/>
                <a:cs typeface="Times New Roman" panose="02020603050405020304" pitchFamily="18" charset="0"/>
              </a:rPr>
              <a:t>Gruppo ossidrilico e </a:t>
            </a:r>
            <a:r>
              <a:rPr lang="it-IT" altLang="it-IT" sz="2000" b="1" dirty="0" err="1">
                <a:latin typeface="+mn-lt"/>
                <a:cs typeface="Times New Roman" panose="02020603050405020304" pitchFamily="18" charset="0"/>
              </a:rPr>
              <a:t>tiolico</a:t>
            </a:r>
            <a:endParaRPr lang="it-IT" altLang="it-IT" sz="2000" b="1" dirty="0">
              <a:latin typeface="+mn-lt"/>
              <a:cs typeface="Times New Roman" panose="02020603050405020304" pitchFamily="18" charset="0"/>
            </a:endParaRPr>
          </a:p>
          <a:p>
            <a:pPr marL="342900" indent="-342900" algn="just">
              <a:spcBef>
                <a:spcPct val="0"/>
              </a:spcBef>
              <a:buClrTx/>
              <a:buSzTx/>
              <a:buFontTx/>
              <a:buChar char="-"/>
            </a:pPr>
            <a:r>
              <a:rPr lang="it-IT" altLang="it-IT" sz="2000" b="1" dirty="0">
                <a:latin typeface="+mn-lt"/>
                <a:cs typeface="Times New Roman" panose="02020603050405020304" pitchFamily="18" charset="0"/>
              </a:rPr>
              <a:t>Gruppo amminico</a:t>
            </a:r>
          </a:p>
          <a:p>
            <a:pPr marL="342900" indent="-342900" algn="just">
              <a:spcBef>
                <a:spcPct val="0"/>
              </a:spcBef>
              <a:buClrTx/>
              <a:buSzTx/>
              <a:buFontTx/>
              <a:buChar char="-"/>
            </a:pPr>
            <a:r>
              <a:rPr lang="it-IT" altLang="it-IT" sz="2000" b="1" dirty="0">
                <a:latin typeface="+mn-lt"/>
                <a:cs typeface="Times New Roman" panose="02020603050405020304" pitchFamily="18" charset="0"/>
              </a:rPr>
              <a:t>Gruppo carbonilico</a:t>
            </a:r>
          </a:p>
          <a:p>
            <a:pPr marL="342900" indent="-342900" algn="just">
              <a:spcBef>
                <a:spcPct val="0"/>
              </a:spcBef>
              <a:buClrTx/>
              <a:buSzTx/>
              <a:buFontTx/>
              <a:buChar char="-"/>
            </a:pPr>
            <a:r>
              <a:rPr lang="it-IT" altLang="it-IT" sz="2000" b="1" dirty="0">
                <a:latin typeface="+mn-lt"/>
                <a:cs typeface="Times New Roman" panose="02020603050405020304" pitchFamily="18" charset="0"/>
              </a:rPr>
              <a:t>Gruppo carbossilico</a:t>
            </a:r>
          </a:p>
          <a:p>
            <a:pPr marL="342900" indent="-342900" algn="just">
              <a:spcBef>
                <a:spcPct val="0"/>
              </a:spcBef>
              <a:buClrTx/>
              <a:buSzTx/>
              <a:buFontTx/>
              <a:buChar char="-"/>
            </a:pPr>
            <a:r>
              <a:rPr lang="it-IT" altLang="it-IT" sz="2000" b="1" dirty="0">
                <a:latin typeface="+mn-lt"/>
                <a:cs typeface="Times New Roman" panose="02020603050405020304" pitchFamily="18" charset="0"/>
              </a:rPr>
              <a:t>Altri gruppi di interesse Biologico</a:t>
            </a:r>
            <a:endParaRPr lang="it-IT" altLang="it-IT" sz="2000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" name="Segnaposto piè di pagina 6">
            <a:extLst>
              <a:ext uri="{FF2B5EF4-FFF2-40B4-BE49-F238E27FC236}">
                <a16:creationId xmlns:a16="http://schemas.microsoft.com/office/drawing/2014/main" id="{9B7A62B2-6ED8-06A2-98C5-D57714564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2277" y="6335879"/>
            <a:ext cx="8208912" cy="365125"/>
          </a:xfrm>
        </p:spPr>
        <p:txBody>
          <a:bodyPr/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Chimica organica e propedeutica biochimica - Medicina e chirurgia </a:t>
            </a:r>
            <a:r>
              <a:rPr lang="it-IT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[14-361] e Odontoiatria e protesi dentaria [14-362] 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656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A077C-5C21-A23A-CC63-97A9609C8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5001784-5204-1B07-3854-52A092C1AA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321" t="18890" r="61397" b="-3505"/>
          <a:stretch>
            <a:fillRect/>
          </a:stretch>
        </p:blipFill>
        <p:spPr>
          <a:xfrm>
            <a:off x="6285514" y="1501"/>
            <a:ext cx="2858486" cy="780393"/>
          </a:xfrm>
          <a:prstGeom prst="rect">
            <a:avLst/>
          </a:prstGeom>
        </p:spPr>
      </p:pic>
      <p:sp>
        <p:nvSpPr>
          <p:cNvPr id="6" name="Rettangolo 2">
            <a:extLst>
              <a:ext uri="{FF2B5EF4-FFF2-40B4-BE49-F238E27FC236}">
                <a16:creationId xmlns:a16="http://schemas.microsoft.com/office/drawing/2014/main" id="{5EFAF58E-92B2-4277-C0AD-4C403FDD18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065" y="692696"/>
            <a:ext cx="7821869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it-IT" sz="2000" b="1" kern="100" dirty="0">
                <a:solidFill>
                  <a:srgbClr val="FF0000"/>
                </a:solidFill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ARGOMENTI DI PROPEDEUTICA BIOCHIMICA</a:t>
            </a:r>
          </a:p>
          <a:p>
            <a:pPr algn="ctr">
              <a:spcBef>
                <a:spcPct val="0"/>
              </a:spcBef>
              <a:buClrTx/>
              <a:buSzTx/>
              <a:buNone/>
            </a:pPr>
            <a:endParaRPr lang="it-IT" altLang="it-IT" sz="2000" b="1" dirty="0">
              <a:solidFill>
                <a:srgbClr val="FF0000"/>
              </a:solidFill>
              <a:latin typeface="+mn-lt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it-IT" altLang="it-IT" sz="20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UD7 - I principali costituenti degli organismi viventi</a:t>
            </a:r>
            <a:endParaRPr lang="it-IT" altLang="it-IT" sz="2000" b="1" dirty="0">
              <a:latin typeface="+mn-lt"/>
              <a:cs typeface="Arial" panose="020B0604020202020204" pitchFamily="34" charset="0"/>
            </a:endParaRPr>
          </a:p>
          <a:p>
            <a:pPr marL="342900" indent="-342900">
              <a:spcBef>
                <a:spcPct val="0"/>
              </a:spcBef>
              <a:buClrTx/>
              <a:buSzTx/>
              <a:buFontTx/>
              <a:buChar char="-"/>
            </a:pPr>
            <a:r>
              <a:rPr lang="it-IT" altLang="it-IT" sz="2000" dirty="0">
                <a:latin typeface="+mn-lt"/>
                <a:cs typeface="Arial" panose="020B0604020202020204" pitchFamily="34" charset="0"/>
              </a:rPr>
              <a:t>Gli </a:t>
            </a:r>
            <a:r>
              <a:rPr lang="it-IT" altLang="it-IT" sz="2000" b="1" dirty="0">
                <a:latin typeface="+mn-lt"/>
                <a:cs typeface="Arial" panose="020B0604020202020204" pitchFamily="34" charset="0"/>
              </a:rPr>
              <a:t>Amminoacidi.</a:t>
            </a:r>
            <a:r>
              <a:rPr lang="it-IT" altLang="it-IT" sz="2000" dirty="0">
                <a:latin typeface="+mn-lt"/>
                <a:cs typeface="Arial" panose="020B0604020202020204" pitchFamily="34" charset="0"/>
              </a:rPr>
              <a:t> Proprietà, descrizione e classificazione.</a:t>
            </a:r>
          </a:p>
          <a:p>
            <a:pPr marL="342900" indent="-342900">
              <a:spcBef>
                <a:spcPct val="0"/>
              </a:spcBef>
              <a:buClrTx/>
              <a:buSzTx/>
              <a:buFontTx/>
              <a:buChar char="-"/>
            </a:pPr>
            <a:r>
              <a:rPr lang="it-IT" altLang="it-IT" sz="2000" dirty="0">
                <a:latin typeface="+mn-lt"/>
                <a:cs typeface="Arial" panose="020B0604020202020204" pitchFamily="34" charset="0"/>
              </a:rPr>
              <a:t>Il </a:t>
            </a:r>
            <a:r>
              <a:rPr lang="it-IT" altLang="it-IT" sz="2000" b="1" dirty="0">
                <a:latin typeface="+mn-lt"/>
                <a:cs typeface="Arial" panose="020B0604020202020204" pitchFamily="34" charset="0"/>
              </a:rPr>
              <a:t>Legame peptidico </a:t>
            </a:r>
            <a:r>
              <a:rPr lang="it-IT" altLang="it-IT" sz="2000" dirty="0">
                <a:latin typeface="+mn-lt"/>
                <a:cs typeface="Arial" panose="020B0604020202020204" pitchFamily="34" charset="0"/>
              </a:rPr>
              <a:t>e le</a:t>
            </a:r>
            <a:r>
              <a:rPr lang="it-IT" altLang="it-IT" sz="2000" b="1" dirty="0">
                <a:latin typeface="+mn-lt"/>
                <a:cs typeface="Arial" panose="020B0604020202020204" pitchFamily="34" charset="0"/>
              </a:rPr>
              <a:t> Proteine. </a:t>
            </a:r>
            <a:r>
              <a:rPr lang="it-IT" altLang="it-IT" sz="2000" dirty="0">
                <a:latin typeface="+mn-lt"/>
                <a:cs typeface="Arial" panose="020B0604020202020204" pitchFamily="34" charset="0"/>
              </a:rPr>
              <a:t>Forma delle molecole proteiche, struttura primaria, secondaria, terziaria e quaternaria. </a:t>
            </a:r>
            <a:endParaRPr lang="it-IT" altLang="it-IT" sz="2000" b="1" dirty="0">
              <a:latin typeface="+mn-lt"/>
              <a:cs typeface="Arial" panose="020B0604020202020204" pitchFamily="34" charset="0"/>
            </a:endParaRPr>
          </a:p>
          <a:p>
            <a:pPr marL="342900" indent="-342900">
              <a:spcBef>
                <a:spcPct val="0"/>
              </a:spcBef>
              <a:buClrTx/>
              <a:buSzTx/>
              <a:buFontTx/>
              <a:buChar char="-"/>
            </a:pPr>
            <a:r>
              <a:rPr lang="it-IT" altLang="it-IT" sz="2000" dirty="0">
                <a:latin typeface="+mn-lt"/>
                <a:cs typeface="Arial" panose="020B0604020202020204" pitchFamily="34" charset="0"/>
              </a:rPr>
              <a:t>I </a:t>
            </a:r>
            <a:r>
              <a:rPr lang="it-IT" altLang="it-IT" sz="2000" b="1" dirty="0">
                <a:latin typeface="+mn-lt"/>
                <a:cs typeface="Arial" panose="020B0604020202020204" pitchFamily="34" charset="0"/>
              </a:rPr>
              <a:t>Carboidrati</a:t>
            </a:r>
            <a:r>
              <a:rPr lang="it-IT" altLang="it-IT" sz="2000" dirty="0">
                <a:latin typeface="+mn-lt"/>
                <a:cs typeface="Arial" panose="020B0604020202020204" pitchFamily="34" charset="0"/>
              </a:rPr>
              <a:t>. Semplici e complessi (omopolimeri ed </a:t>
            </a:r>
            <a:r>
              <a:rPr lang="it-IT" altLang="it-IT" sz="2000" dirty="0" err="1">
                <a:latin typeface="+mn-lt"/>
                <a:cs typeface="Arial" panose="020B0604020202020204" pitchFamily="34" charset="0"/>
              </a:rPr>
              <a:t>eteropolimeri</a:t>
            </a:r>
            <a:r>
              <a:rPr lang="it-IT" altLang="it-IT" sz="2000" dirty="0">
                <a:latin typeface="+mn-lt"/>
                <a:cs typeface="Arial" panose="020B0604020202020204" pitchFamily="34" charset="0"/>
              </a:rPr>
              <a:t>). Reazioni dei carboidrati. </a:t>
            </a:r>
          </a:p>
          <a:p>
            <a:pPr marL="342900" indent="-342900">
              <a:spcBef>
                <a:spcPct val="0"/>
              </a:spcBef>
              <a:buClrTx/>
              <a:buSzTx/>
              <a:buFontTx/>
              <a:buChar char="-"/>
            </a:pPr>
            <a:r>
              <a:rPr lang="it-IT" altLang="it-IT" sz="2000" dirty="0">
                <a:latin typeface="+mn-lt"/>
                <a:cs typeface="Arial" panose="020B0604020202020204" pitchFamily="34" charset="0"/>
              </a:rPr>
              <a:t>I </a:t>
            </a:r>
            <a:r>
              <a:rPr lang="it-IT" altLang="it-IT" sz="2000" b="1" dirty="0">
                <a:latin typeface="+mn-lt"/>
                <a:cs typeface="Arial" panose="020B0604020202020204" pitchFamily="34" charset="0"/>
              </a:rPr>
              <a:t>lipidi.</a:t>
            </a:r>
            <a:r>
              <a:rPr lang="it-IT" altLang="it-IT" sz="2000" dirty="0">
                <a:latin typeface="+mn-lt"/>
                <a:cs typeface="Arial" panose="020B0604020202020204" pitchFamily="34" charset="0"/>
              </a:rPr>
              <a:t> Acidi grassi, trigliceridi, glicolipidi, </a:t>
            </a:r>
            <a:r>
              <a:rPr lang="it-IT" altLang="it-IT" sz="2000" dirty="0" err="1">
                <a:latin typeface="+mn-lt"/>
                <a:cs typeface="Arial" panose="020B0604020202020204" pitchFamily="34" charset="0"/>
              </a:rPr>
              <a:t>glicosfingolipidi</a:t>
            </a:r>
            <a:r>
              <a:rPr lang="it-IT" altLang="it-IT" sz="2000" dirty="0">
                <a:latin typeface="+mn-lt"/>
                <a:cs typeface="Arial" panose="020B0604020202020204" pitchFamily="34" charset="0"/>
              </a:rPr>
              <a:t>, fosfolipidi, colesterolo e principali derivati.</a:t>
            </a:r>
          </a:p>
          <a:p>
            <a:pPr marL="342900" indent="-342900">
              <a:spcBef>
                <a:spcPct val="0"/>
              </a:spcBef>
              <a:buClrTx/>
              <a:buSzTx/>
              <a:buFontTx/>
              <a:buChar char="-"/>
            </a:pPr>
            <a:r>
              <a:rPr lang="it-IT" altLang="it-IT" sz="2000" b="1" dirty="0">
                <a:latin typeface="+mn-lt"/>
                <a:cs typeface="Arial" panose="020B0604020202020204" pitchFamily="34" charset="0"/>
              </a:rPr>
              <a:t>Basi azotate.</a:t>
            </a:r>
            <a:r>
              <a:rPr lang="it-IT" altLang="it-IT" sz="2000" dirty="0">
                <a:latin typeface="+mn-lt"/>
                <a:cs typeface="Arial" panose="020B0604020202020204" pitchFamily="34" charset="0"/>
              </a:rPr>
              <a:t> Struttura, nucleotidi, proprietà chimico-fisiche, polinucleotidi, acidi nucleici (cenni strutturali).</a:t>
            </a:r>
          </a:p>
          <a:p>
            <a:pPr marL="342900" indent="-342900">
              <a:spcBef>
                <a:spcPct val="0"/>
              </a:spcBef>
              <a:buClrTx/>
              <a:buSzTx/>
              <a:buFontTx/>
              <a:buChar char="-"/>
            </a:pPr>
            <a:r>
              <a:rPr lang="it-IT" altLang="it-IT" sz="2000" b="1" dirty="0">
                <a:latin typeface="+mn-lt"/>
                <a:cs typeface="Arial" panose="020B0604020202020204" pitchFamily="34" charset="0"/>
              </a:rPr>
              <a:t>Coenzimi</a:t>
            </a:r>
            <a:r>
              <a:rPr lang="it-IT" altLang="it-IT" sz="2000" dirty="0">
                <a:latin typeface="+mn-lt"/>
                <a:cs typeface="Arial" panose="020B0604020202020204" pitchFamily="34" charset="0"/>
              </a:rPr>
              <a:t> di interesse biochimico. NAD, FAD.</a:t>
            </a:r>
          </a:p>
          <a:p>
            <a:pPr marL="342900" indent="-342900">
              <a:spcBef>
                <a:spcPct val="0"/>
              </a:spcBef>
              <a:buClrTx/>
              <a:buSzTx/>
              <a:buFontTx/>
              <a:buChar char="-"/>
            </a:pPr>
            <a:r>
              <a:rPr lang="it-IT" altLang="it-IT" sz="2000" dirty="0">
                <a:latin typeface="+mn-lt"/>
                <a:cs typeface="Arial" panose="020B0604020202020204" pitchFamily="34" charset="0"/>
              </a:rPr>
              <a:t>Alcuni meccanismi di </a:t>
            </a:r>
            <a:r>
              <a:rPr lang="it-IT" altLang="it-IT" sz="2000" b="1" dirty="0">
                <a:latin typeface="+mn-lt"/>
                <a:cs typeface="Arial" panose="020B0604020202020204" pitchFamily="34" charset="0"/>
              </a:rPr>
              <a:t>reazioni</a:t>
            </a:r>
            <a:r>
              <a:rPr lang="it-IT" altLang="it-IT" sz="2000" dirty="0">
                <a:latin typeface="+mn-lt"/>
                <a:cs typeface="Arial" panose="020B0604020202020204" pitchFamily="34" charset="0"/>
              </a:rPr>
              <a:t> di natura biochimica.</a:t>
            </a:r>
          </a:p>
        </p:txBody>
      </p:sp>
      <p:sp>
        <p:nvSpPr>
          <p:cNvPr id="4" name="Segnaposto piè di pagina 6">
            <a:extLst>
              <a:ext uri="{FF2B5EF4-FFF2-40B4-BE49-F238E27FC236}">
                <a16:creationId xmlns:a16="http://schemas.microsoft.com/office/drawing/2014/main" id="{A1DD5262-F84D-E133-5329-F51369312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2277" y="6335879"/>
            <a:ext cx="8208912" cy="365125"/>
          </a:xfrm>
        </p:spPr>
        <p:txBody>
          <a:bodyPr/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Chimica organica e propedeutica biochimica - Medicina e chirurgia </a:t>
            </a:r>
            <a:r>
              <a:rPr lang="it-IT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[14-361] e Odontoiatria e protesi dentaria [14-362] 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746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C9804A-DA46-8286-538D-794217629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02AC468-0506-13CB-F9D1-5884F9B35D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321" t="18890" r="61397" b="-3505"/>
          <a:stretch>
            <a:fillRect/>
          </a:stretch>
        </p:blipFill>
        <p:spPr>
          <a:xfrm>
            <a:off x="6285514" y="19608"/>
            <a:ext cx="2858486" cy="780393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A30B8EFE-79DF-C032-2941-6B6976CE7B08}"/>
              </a:ext>
            </a:extLst>
          </p:cNvPr>
          <p:cNvSpPr txBox="1"/>
          <p:nvPr/>
        </p:nvSpPr>
        <p:spPr>
          <a:xfrm>
            <a:off x="827584" y="980728"/>
            <a:ext cx="7488832" cy="4262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000" b="1" kern="100" dirty="0">
                <a:solidFill>
                  <a:srgbClr val="FF0000"/>
                </a:solidFill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OBIETTIVI SPECIFICI</a:t>
            </a:r>
          </a:p>
          <a:p>
            <a:endParaRPr lang="it-IT" sz="2000" u="sng" kern="100" dirty="0"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it-IT" sz="2100" dirty="0">
                <a:latin typeface="+mn-lt"/>
              </a:rPr>
              <a:t>Riconoscere la </a:t>
            </a:r>
            <a:r>
              <a:rPr lang="it-IT" sz="2100" b="1" dirty="0">
                <a:solidFill>
                  <a:srgbClr val="FF0000"/>
                </a:solidFill>
                <a:latin typeface="+mn-lt"/>
              </a:rPr>
              <a:t>struttura</a:t>
            </a:r>
            <a:r>
              <a:rPr lang="it-IT" sz="2100" dirty="0">
                <a:latin typeface="+mn-lt"/>
              </a:rPr>
              <a:t> delle principali classi di </a:t>
            </a:r>
            <a:r>
              <a:rPr lang="it-IT" sz="2100" b="1" dirty="0">
                <a:solidFill>
                  <a:srgbClr val="FF0000"/>
                </a:solidFill>
                <a:latin typeface="+mn-lt"/>
              </a:rPr>
              <a:t>composti</a:t>
            </a:r>
            <a:r>
              <a:rPr lang="it-IT" sz="2100" dirty="0">
                <a:latin typeface="+mn-lt"/>
              </a:rPr>
              <a:t> organici descrivendone le </a:t>
            </a:r>
            <a:r>
              <a:rPr lang="it-IT" sz="2100" b="1" dirty="0">
                <a:solidFill>
                  <a:srgbClr val="FF0000"/>
                </a:solidFill>
                <a:latin typeface="+mn-lt"/>
              </a:rPr>
              <a:t>proprietà</a:t>
            </a:r>
            <a:r>
              <a:rPr lang="it-IT" sz="2100" dirty="0">
                <a:latin typeface="+mn-lt"/>
              </a:rPr>
              <a:t> chimico-fisiche, i loro </a:t>
            </a:r>
            <a:r>
              <a:rPr lang="it-IT" sz="2100" b="1" dirty="0">
                <a:solidFill>
                  <a:srgbClr val="FF0000"/>
                </a:solidFill>
                <a:latin typeface="+mn-lt"/>
              </a:rPr>
              <a:t>legami</a:t>
            </a:r>
            <a:r>
              <a:rPr lang="it-IT" sz="2100" dirty="0">
                <a:latin typeface="+mn-lt"/>
              </a:rPr>
              <a:t> e la </a:t>
            </a:r>
            <a:r>
              <a:rPr lang="it-IT" sz="2100" b="1" dirty="0">
                <a:solidFill>
                  <a:srgbClr val="FF0000"/>
                </a:solidFill>
                <a:latin typeface="+mn-lt"/>
              </a:rPr>
              <a:t>reattività</a:t>
            </a:r>
            <a:r>
              <a:rPr lang="it-IT" sz="2100" dirty="0">
                <a:latin typeface="+mn-lt"/>
              </a:rPr>
              <a:t>, anche in relazione alle </a:t>
            </a:r>
            <a:r>
              <a:rPr lang="it-IT" sz="2100" b="1" dirty="0">
                <a:solidFill>
                  <a:srgbClr val="FF0000"/>
                </a:solidFill>
                <a:latin typeface="+mn-lt"/>
              </a:rPr>
              <a:t>funzioni</a:t>
            </a:r>
            <a:r>
              <a:rPr lang="it-IT" sz="2100" dirty="0">
                <a:latin typeface="+mn-lt"/>
              </a:rPr>
              <a:t> delle macromolecole biologiche.</a:t>
            </a:r>
          </a:p>
          <a:p>
            <a:pPr marL="342900" indent="-342900">
              <a:buFontTx/>
              <a:buChar char="-"/>
            </a:pPr>
            <a:r>
              <a:rPr lang="it-IT" sz="2100" dirty="0">
                <a:latin typeface="+mn-lt"/>
              </a:rPr>
              <a:t>Riconoscere i principali </a:t>
            </a:r>
            <a:r>
              <a:rPr lang="it-IT" sz="2100" b="1" dirty="0">
                <a:solidFill>
                  <a:srgbClr val="FF0000"/>
                </a:solidFill>
                <a:latin typeface="+mn-lt"/>
              </a:rPr>
              <a:t>gruppi funzionali</a:t>
            </a:r>
            <a:r>
              <a:rPr lang="it-IT" sz="2100" dirty="0">
                <a:latin typeface="+mn-lt"/>
              </a:rPr>
              <a:t>, descrivendone le </a:t>
            </a:r>
            <a:r>
              <a:rPr lang="it-IT" sz="2100" b="1" dirty="0">
                <a:solidFill>
                  <a:srgbClr val="FF0000"/>
                </a:solidFill>
                <a:latin typeface="+mn-lt"/>
              </a:rPr>
              <a:t>proprietà</a:t>
            </a:r>
            <a:r>
              <a:rPr lang="it-IT" sz="2100" dirty="0">
                <a:latin typeface="+mn-lt"/>
              </a:rPr>
              <a:t> chimico-fisiche e la </a:t>
            </a:r>
            <a:r>
              <a:rPr lang="it-IT" sz="2100" b="1" dirty="0">
                <a:solidFill>
                  <a:srgbClr val="FF0000"/>
                </a:solidFill>
                <a:latin typeface="+mn-lt"/>
              </a:rPr>
              <a:t>reattività</a:t>
            </a:r>
            <a:r>
              <a:rPr lang="it-IT" sz="2100" dirty="0">
                <a:latin typeface="+mn-lt"/>
              </a:rPr>
              <a:t>, anche in relazione alle </a:t>
            </a:r>
            <a:r>
              <a:rPr lang="it-IT" sz="2100" b="1" dirty="0">
                <a:solidFill>
                  <a:srgbClr val="FF0000"/>
                </a:solidFill>
                <a:latin typeface="+mn-lt"/>
              </a:rPr>
              <a:t>funzioni</a:t>
            </a:r>
            <a:r>
              <a:rPr lang="it-IT" sz="2100" dirty="0">
                <a:latin typeface="+mn-lt"/>
              </a:rPr>
              <a:t> delle macromolecole biologiche.</a:t>
            </a:r>
          </a:p>
          <a:p>
            <a:pPr marL="342900" indent="-342900">
              <a:buFontTx/>
              <a:buChar char="-"/>
            </a:pPr>
            <a:r>
              <a:rPr lang="it-IT" sz="2100" dirty="0">
                <a:latin typeface="+mn-lt"/>
              </a:rPr>
              <a:t>Riconoscere le diverse classi di </a:t>
            </a:r>
            <a:r>
              <a:rPr lang="it-IT" sz="2100" b="1" dirty="0">
                <a:solidFill>
                  <a:srgbClr val="FF0000"/>
                </a:solidFill>
                <a:latin typeface="+mn-lt"/>
              </a:rPr>
              <a:t>(macro)molecole </a:t>
            </a:r>
            <a:r>
              <a:rPr lang="it-IT" sz="2100" dirty="0">
                <a:latin typeface="+mn-lt"/>
              </a:rPr>
              <a:t>di interesse </a:t>
            </a:r>
            <a:r>
              <a:rPr lang="it-IT" sz="2100" b="1" dirty="0">
                <a:solidFill>
                  <a:srgbClr val="FF0000"/>
                </a:solidFill>
                <a:latin typeface="+mn-lt"/>
              </a:rPr>
              <a:t>biologico</a:t>
            </a:r>
            <a:r>
              <a:rPr lang="it-IT" sz="2100" dirty="0">
                <a:latin typeface="+mn-lt"/>
              </a:rPr>
              <a:t>, descrivendone le </a:t>
            </a:r>
            <a:r>
              <a:rPr lang="it-IT" sz="2100" b="1" dirty="0">
                <a:solidFill>
                  <a:srgbClr val="FF0000"/>
                </a:solidFill>
                <a:latin typeface="+mn-lt"/>
              </a:rPr>
              <a:t>strutture</a:t>
            </a:r>
            <a:r>
              <a:rPr lang="it-IT" sz="2100" dirty="0">
                <a:latin typeface="+mn-lt"/>
              </a:rPr>
              <a:t> e sapendone indicare le </a:t>
            </a:r>
            <a:r>
              <a:rPr lang="it-IT" sz="2100" b="1" dirty="0">
                <a:solidFill>
                  <a:srgbClr val="FF0000"/>
                </a:solidFill>
                <a:latin typeface="+mn-lt"/>
              </a:rPr>
              <a:t>interazioni </a:t>
            </a:r>
            <a:r>
              <a:rPr lang="it-IT" sz="2100" dirty="0">
                <a:latin typeface="+mn-lt"/>
              </a:rPr>
              <a:t>e</a:t>
            </a:r>
            <a:r>
              <a:rPr lang="it-IT" sz="2100" b="1" dirty="0">
                <a:solidFill>
                  <a:srgbClr val="FF0000"/>
                </a:solidFill>
                <a:latin typeface="+mn-lt"/>
              </a:rPr>
              <a:t> legami </a:t>
            </a:r>
            <a:r>
              <a:rPr lang="it-IT" sz="2100" dirty="0">
                <a:latin typeface="+mn-lt"/>
              </a:rPr>
              <a:t>per poterne comprendere le </a:t>
            </a:r>
            <a:r>
              <a:rPr lang="it-IT" sz="2100" b="1" dirty="0">
                <a:solidFill>
                  <a:srgbClr val="FF0000"/>
                </a:solidFill>
                <a:latin typeface="+mn-lt"/>
              </a:rPr>
              <a:t>funzioni</a:t>
            </a:r>
            <a:r>
              <a:rPr lang="it-IT" sz="2100" dirty="0">
                <a:latin typeface="+mn-lt"/>
              </a:rPr>
              <a:t>.</a:t>
            </a:r>
          </a:p>
        </p:txBody>
      </p:sp>
      <p:sp>
        <p:nvSpPr>
          <p:cNvPr id="6" name="Segnaposto piè di pagina 6">
            <a:extLst>
              <a:ext uri="{FF2B5EF4-FFF2-40B4-BE49-F238E27FC236}">
                <a16:creationId xmlns:a16="http://schemas.microsoft.com/office/drawing/2014/main" id="{017CF6CF-F9FA-2922-3E09-0D8ED2932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2277" y="6335879"/>
            <a:ext cx="8208912" cy="365125"/>
          </a:xfrm>
        </p:spPr>
        <p:txBody>
          <a:bodyPr/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Chimica organica e propedeutica biochimica - Medicina e chirurgia </a:t>
            </a:r>
            <a:r>
              <a:rPr lang="it-IT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[14-361] e Odontoiatria e protesi dentaria [14-362] 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10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0AB79-365E-2B73-5D02-57401811D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DE16E5A-C1BC-2372-10C3-6C8B385DE6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321" t="18890" r="61397" b="-3505"/>
          <a:stretch>
            <a:fillRect/>
          </a:stretch>
        </p:blipFill>
        <p:spPr>
          <a:xfrm>
            <a:off x="6285514" y="1501"/>
            <a:ext cx="2858486" cy="780393"/>
          </a:xfrm>
          <a:prstGeom prst="rect">
            <a:avLst/>
          </a:prstGeom>
        </p:spPr>
      </p:pic>
      <p:sp>
        <p:nvSpPr>
          <p:cNvPr id="6" name="Rettangolo 2">
            <a:extLst>
              <a:ext uri="{FF2B5EF4-FFF2-40B4-BE49-F238E27FC236}">
                <a16:creationId xmlns:a16="http://schemas.microsoft.com/office/drawing/2014/main" id="{9463F111-BF1E-3B82-A21E-D6CC847C80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7421" y="1412776"/>
            <a:ext cx="6658623" cy="2619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algn="just">
              <a:lnSpc>
                <a:spcPct val="115000"/>
              </a:lnSpc>
              <a:spcBef>
                <a:spcPct val="0"/>
              </a:spcBef>
              <a:buClrTx/>
              <a:buSzTx/>
              <a:buAutoNum type="arabicPeriod"/>
            </a:pPr>
            <a:r>
              <a:rPr lang="it-IT" sz="2400" dirty="0">
                <a:solidFill>
                  <a:srgbClr val="000000"/>
                </a:solidFill>
                <a:latin typeface="+mn-lt"/>
              </a:rPr>
              <a:t>Il livello di </a:t>
            </a:r>
            <a:r>
              <a:rPr lang="it-IT" sz="2400" b="1" dirty="0">
                <a:solidFill>
                  <a:srgbClr val="FF0000"/>
                </a:solidFill>
                <a:latin typeface="+mn-lt"/>
              </a:rPr>
              <a:t>approfondimento non è noto</a:t>
            </a:r>
            <a:r>
              <a:rPr lang="it-IT" sz="2400" dirty="0">
                <a:solidFill>
                  <a:srgbClr val="000000"/>
                </a:solidFill>
                <a:latin typeface="+mn-lt"/>
              </a:rPr>
              <a:t>. </a:t>
            </a:r>
          </a:p>
          <a:p>
            <a:pPr marL="342900" indent="-342900" algn="just">
              <a:lnSpc>
                <a:spcPct val="115000"/>
              </a:lnSpc>
              <a:spcBef>
                <a:spcPct val="0"/>
              </a:spcBef>
              <a:buClrTx/>
              <a:buSzTx/>
              <a:buAutoNum type="arabicPeriod"/>
            </a:pPr>
            <a:r>
              <a:rPr lang="it-IT" sz="2400" dirty="0">
                <a:solidFill>
                  <a:srgbClr val="000000"/>
                </a:solidFill>
                <a:latin typeface="+mn-lt"/>
              </a:rPr>
              <a:t>Apprendere gli strumenti </a:t>
            </a:r>
            <a:r>
              <a:rPr lang="it-IT" sz="2400" b="1" dirty="0">
                <a:solidFill>
                  <a:srgbClr val="FF0000"/>
                </a:solidFill>
                <a:latin typeface="+mn-lt"/>
              </a:rPr>
              <a:t>metodologici</a:t>
            </a:r>
            <a:r>
              <a:rPr lang="it-IT" sz="2400" b="1" dirty="0">
                <a:solidFill>
                  <a:srgbClr val="000000"/>
                </a:solidFill>
                <a:latin typeface="+mn-lt"/>
              </a:rPr>
              <a:t> </a:t>
            </a:r>
            <a:r>
              <a:rPr lang="it-IT" sz="2400" dirty="0">
                <a:solidFill>
                  <a:srgbClr val="000000"/>
                </a:solidFill>
                <a:latin typeface="+mn-lt"/>
              </a:rPr>
              <a:t>e</a:t>
            </a:r>
            <a:r>
              <a:rPr lang="it-IT" sz="2400" b="1" dirty="0">
                <a:solidFill>
                  <a:srgbClr val="000000"/>
                </a:solidFill>
                <a:latin typeface="+mn-lt"/>
              </a:rPr>
              <a:t> </a:t>
            </a:r>
            <a:r>
              <a:rPr lang="it-IT" sz="2400" dirty="0">
                <a:solidFill>
                  <a:srgbClr val="000000"/>
                </a:solidFill>
                <a:latin typeface="+mn-lt"/>
              </a:rPr>
              <a:t>il </a:t>
            </a:r>
            <a:r>
              <a:rPr lang="it-IT" sz="2400" b="1" dirty="0">
                <a:solidFill>
                  <a:srgbClr val="FF0000"/>
                </a:solidFill>
                <a:latin typeface="+mn-lt"/>
              </a:rPr>
              <a:t>linguaggio</a:t>
            </a:r>
            <a:r>
              <a:rPr lang="it-IT" sz="2400" dirty="0">
                <a:solidFill>
                  <a:srgbClr val="000000"/>
                </a:solidFill>
                <a:latin typeface="+mn-lt"/>
              </a:rPr>
              <a:t> chimico, la relazione </a:t>
            </a:r>
            <a:r>
              <a:rPr lang="it-IT" sz="2400" b="1" dirty="0">
                <a:solidFill>
                  <a:srgbClr val="FF0000"/>
                </a:solidFill>
                <a:latin typeface="+mn-lt"/>
              </a:rPr>
              <a:t>struttura-funzione</a:t>
            </a:r>
            <a:r>
              <a:rPr lang="it-IT" sz="2400" dirty="0">
                <a:solidFill>
                  <a:srgbClr val="000000"/>
                </a:solidFill>
                <a:latin typeface="+mn-lt"/>
              </a:rPr>
              <a:t> e quindi </a:t>
            </a:r>
            <a:r>
              <a:rPr lang="it-IT" sz="2400" b="1" dirty="0">
                <a:solidFill>
                  <a:srgbClr val="FF0000"/>
                </a:solidFill>
                <a:latin typeface="+mn-lt"/>
              </a:rPr>
              <a:t>prevedere</a:t>
            </a:r>
            <a:r>
              <a:rPr lang="it-IT" sz="2400" dirty="0">
                <a:solidFill>
                  <a:srgbClr val="000000"/>
                </a:solidFill>
                <a:latin typeface="+mn-lt"/>
              </a:rPr>
              <a:t> reattività e funzione delle </a:t>
            </a:r>
            <a:r>
              <a:rPr lang="it-IT" sz="2400" dirty="0" err="1">
                <a:solidFill>
                  <a:srgbClr val="000000"/>
                </a:solidFill>
                <a:latin typeface="+mn-lt"/>
              </a:rPr>
              <a:t>bio</a:t>
            </a:r>
            <a:r>
              <a:rPr lang="it-IT" sz="2400" dirty="0">
                <a:solidFill>
                  <a:srgbClr val="000000"/>
                </a:solidFill>
                <a:latin typeface="+mn-lt"/>
              </a:rPr>
              <a:t>(macro)molecole. </a:t>
            </a:r>
          </a:p>
          <a:p>
            <a:pPr marL="342900" indent="-342900" algn="just">
              <a:lnSpc>
                <a:spcPct val="115000"/>
              </a:lnSpc>
              <a:spcBef>
                <a:spcPct val="0"/>
              </a:spcBef>
              <a:buClrTx/>
              <a:buSzTx/>
              <a:buAutoNum type="arabicPeriod"/>
            </a:pPr>
            <a:r>
              <a:rPr lang="it-IT" sz="2400" dirty="0">
                <a:solidFill>
                  <a:srgbClr val="000000"/>
                </a:solidFill>
                <a:latin typeface="+mn-lt"/>
              </a:rPr>
              <a:t>Discreto esercizio </a:t>
            </a:r>
            <a:r>
              <a:rPr lang="it-IT" sz="2400" b="1" dirty="0">
                <a:solidFill>
                  <a:srgbClr val="FF0000"/>
                </a:solidFill>
                <a:latin typeface="+mn-lt"/>
              </a:rPr>
              <a:t>mnemonico</a:t>
            </a:r>
            <a:r>
              <a:rPr lang="it-IT" sz="2400" dirty="0">
                <a:solidFill>
                  <a:srgbClr val="000000"/>
                </a:solidFill>
                <a:latin typeface="+mn-lt"/>
              </a:rPr>
              <a:t>.</a:t>
            </a:r>
          </a:p>
        </p:txBody>
      </p:sp>
      <p:sp>
        <p:nvSpPr>
          <p:cNvPr id="4" name="Segnaposto piè di pagina 6">
            <a:extLst>
              <a:ext uri="{FF2B5EF4-FFF2-40B4-BE49-F238E27FC236}">
                <a16:creationId xmlns:a16="http://schemas.microsoft.com/office/drawing/2014/main" id="{F5D268DC-2176-3142-6537-8DACB9435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2277" y="6335879"/>
            <a:ext cx="8208912" cy="365125"/>
          </a:xfrm>
        </p:spPr>
        <p:txBody>
          <a:bodyPr/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Chimica organica e propedeutica biochimica - Medicina e chirurgia </a:t>
            </a:r>
            <a:r>
              <a:rPr lang="it-IT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[14-361] e Odontoiatria e protesi dentaria [14-362] 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275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500EC-8F77-32AE-D465-7A40B3F99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0BEADCA-D020-4C8D-F9C8-BDF09E6A254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321" t="18890" r="61397" b="-3505"/>
          <a:stretch>
            <a:fillRect/>
          </a:stretch>
        </p:blipFill>
        <p:spPr>
          <a:xfrm>
            <a:off x="6285514" y="1501"/>
            <a:ext cx="2858486" cy="780393"/>
          </a:xfrm>
          <a:prstGeom prst="rect">
            <a:avLst/>
          </a:prstGeom>
        </p:spPr>
      </p:pic>
      <p:sp>
        <p:nvSpPr>
          <p:cNvPr id="6" name="Rettangolo 2">
            <a:extLst>
              <a:ext uri="{FF2B5EF4-FFF2-40B4-BE49-F238E27FC236}">
                <a16:creationId xmlns:a16="http://schemas.microsoft.com/office/drawing/2014/main" id="{DC7B3463-FFFD-9AEB-408F-C08C4F9413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069" y="709377"/>
            <a:ext cx="7749861" cy="413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it-IT" sz="2200" b="1" kern="100" dirty="0">
                <a:solidFill>
                  <a:srgbClr val="FF0000"/>
                </a:solidFill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SUPPORTI DIDATTICI</a:t>
            </a:r>
          </a:p>
          <a:p>
            <a:pPr algn="ctr">
              <a:spcBef>
                <a:spcPct val="0"/>
              </a:spcBef>
              <a:buClrTx/>
              <a:buSzTx/>
              <a:buNone/>
            </a:pPr>
            <a:endParaRPr lang="it-IT" altLang="it-IT" sz="2200" b="1" dirty="0">
              <a:solidFill>
                <a:srgbClr val="FF0000"/>
              </a:solidFill>
              <a:latin typeface="+mn-lt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15000"/>
              </a:lnSpc>
              <a:spcAft>
                <a:spcPts val="0"/>
              </a:spcAft>
              <a:buAutoNum type="arabicPeriod"/>
              <a:defRPr/>
            </a:pPr>
            <a:r>
              <a:rPr lang="it-IT" sz="2200" b="1" dirty="0">
                <a:solidFill>
                  <a:srgbClr val="FF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Lezioni in presenza e/o online in sincrono </a:t>
            </a:r>
            <a:r>
              <a:rPr lang="it-IT" sz="22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saranno la modalità principale per lo svolgimento dell’attività didattica del corso. </a:t>
            </a:r>
          </a:p>
          <a:p>
            <a:pPr marL="457200" indent="-457200" algn="just">
              <a:lnSpc>
                <a:spcPct val="115000"/>
              </a:lnSpc>
              <a:spcAft>
                <a:spcPts val="0"/>
              </a:spcAft>
              <a:buAutoNum type="arabicPeriod"/>
              <a:defRPr/>
            </a:pPr>
            <a:r>
              <a:rPr lang="it-IT" sz="2200" b="1" dirty="0">
                <a:solidFill>
                  <a:srgbClr val="FF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Testi</a:t>
            </a:r>
            <a:r>
              <a:rPr lang="it-IT" sz="22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e manuali consigliati.</a:t>
            </a:r>
          </a:p>
          <a:p>
            <a:pPr marL="457200" indent="-457200" algn="just">
              <a:lnSpc>
                <a:spcPct val="115000"/>
              </a:lnSpc>
              <a:spcAft>
                <a:spcPts val="0"/>
              </a:spcAft>
              <a:buAutoNum type="arabicPeriod"/>
              <a:defRPr/>
            </a:pPr>
            <a:r>
              <a:rPr lang="it-IT" sz="22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La didattica </a:t>
            </a:r>
            <a:r>
              <a:rPr lang="it-IT" sz="22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in presenza e/o online</a:t>
            </a:r>
            <a:r>
              <a:rPr lang="it-IT" sz="22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ove possibile, proporrà </a:t>
            </a:r>
            <a:r>
              <a:rPr lang="it-IT" sz="2200" b="1" dirty="0">
                <a:solidFill>
                  <a:srgbClr val="FF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esercizi</a:t>
            </a:r>
            <a:r>
              <a:rPr lang="it-IT" sz="2200" b="1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it-IT" sz="22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ed eventuali </a:t>
            </a:r>
            <a:r>
              <a:rPr lang="it-IT" sz="2200" b="1" dirty="0">
                <a:solidFill>
                  <a:srgbClr val="FF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chiarimenti</a:t>
            </a:r>
            <a:r>
              <a:rPr lang="it-IT" sz="22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da svolgersi con modalità e in date da definire (</a:t>
            </a:r>
            <a:r>
              <a:rPr lang="it-IT" sz="2200" b="1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venerdì</a:t>
            </a:r>
            <a:r>
              <a:rPr lang="it-IT" sz="22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pomeriggio).</a:t>
            </a:r>
          </a:p>
          <a:p>
            <a:pPr marL="457200" indent="-457200" algn="just">
              <a:lnSpc>
                <a:spcPct val="115000"/>
              </a:lnSpc>
              <a:spcAft>
                <a:spcPts val="0"/>
              </a:spcAft>
              <a:buFontTx/>
              <a:buAutoNum type="arabicPeriod"/>
              <a:defRPr/>
            </a:pPr>
            <a:r>
              <a:rPr lang="it-IT" sz="22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Informazioni da Internet (</a:t>
            </a:r>
            <a:r>
              <a:rPr lang="it-IT" sz="2200" b="1" dirty="0" err="1">
                <a:solidFill>
                  <a:srgbClr val="FF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wikipedia</a:t>
            </a:r>
            <a:r>
              <a:rPr lang="it-IT" sz="22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).</a:t>
            </a:r>
          </a:p>
        </p:txBody>
      </p:sp>
      <p:sp>
        <p:nvSpPr>
          <p:cNvPr id="4" name="Segnaposto piè di pagina 6">
            <a:extLst>
              <a:ext uri="{FF2B5EF4-FFF2-40B4-BE49-F238E27FC236}">
                <a16:creationId xmlns:a16="http://schemas.microsoft.com/office/drawing/2014/main" id="{8511FA77-ABA5-BB31-611E-4AFF94342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2277" y="6335879"/>
            <a:ext cx="8208912" cy="365125"/>
          </a:xfrm>
        </p:spPr>
        <p:txBody>
          <a:bodyPr/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Chimica organica e propedeutica biochimica - Medicina e chirurgia </a:t>
            </a:r>
            <a:r>
              <a:rPr lang="it-IT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[14-361] e Odontoiatria e protesi dentaria [14-362] 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830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82742C-3EE6-4F07-96A7-EC5CE9059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B08A585-3115-43ED-16F3-94BE21ED999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321" t="18890" r="61397" b="-3505"/>
          <a:stretch>
            <a:fillRect/>
          </a:stretch>
        </p:blipFill>
        <p:spPr>
          <a:xfrm>
            <a:off x="6285514" y="1501"/>
            <a:ext cx="2858486" cy="780393"/>
          </a:xfrm>
          <a:prstGeom prst="rect">
            <a:avLst/>
          </a:prstGeom>
        </p:spPr>
      </p:pic>
      <p:sp>
        <p:nvSpPr>
          <p:cNvPr id="6" name="Rettangolo 2">
            <a:extLst>
              <a:ext uri="{FF2B5EF4-FFF2-40B4-BE49-F238E27FC236}">
                <a16:creationId xmlns:a16="http://schemas.microsoft.com/office/drawing/2014/main" id="{47DA7532-0896-2E2D-FBF2-7694823488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069" y="620688"/>
            <a:ext cx="7749861" cy="2172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it-IT" sz="2200" b="1" kern="100" dirty="0">
                <a:solidFill>
                  <a:srgbClr val="FF0000"/>
                </a:solidFill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SUPPORTI DIDATTICI</a:t>
            </a:r>
            <a:endParaRPr lang="it-IT" altLang="it-IT" sz="2200" b="1" dirty="0">
              <a:solidFill>
                <a:srgbClr val="FF0000"/>
              </a:solidFill>
              <a:latin typeface="+mn-lt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15000"/>
              </a:lnSpc>
              <a:spcAft>
                <a:spcPts val="0"/>
              </a:spcAft>
              <a:buAutoNum type="arabicPeriod"/>
              <a:defRPr/>
            </a:pPr>
            <a:r>
              <a:rPr lang="it-IT" sz="2200" b="1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Video</a:t>
            </a:r>
            <a:r>
              <a:rPr lang="it-IT" sz="22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it-IT" sz="2200" b="1" dirty="0">
                <a:solidFill>
                  <a:srgbClr val="FF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JoVe</a:t>
            </a:r>
            <a:r>
              <a:rPr lang="it-IT" sz="2200" b="1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it-IT" sz="22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230 di CO (</a:t>
            </a:r>
            <a:r>
              <a:rPr lang="it-IT" sz="2200" b="1" dirty="0">
                <a:solidFill>
                  <a:srgbClr val="FF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UD 5 e 6</a:t>
            </a:r>
            <a:r>
              <a:rPr lang="it-IT" sz="22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) e 34 di PB (</a:t>
            </a:r>
            <a:r>
              <a:rPr lang="it-IT" sz="2200" b="1" dirty="0">
                <a:solidFill>
                  <a:srgbClr val="FF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UD 7</a:t>
            </a:r>
            <a:r>
              <a:rPr lang="it-IT" sz="22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).</a:t>
            </a:r>
          </a:p>
          <a:p>
            <a:pPr marL="457200" indent="-457200" algn="just">
              <a:lnSpc>
                <a:spcPct val="115000"/>
              </a:lnSpc>
              <a:spcAft>
                <a:spcPts val="0"/>
              </a:spcAft>
              <a:buFontTx/>
              <a:buAutoNum type="arabicPeriod"/>
              <a:defRPr/>
            </a:pPr>
            <a:r>
              <a:rPr lang="it-IT" sz="2200" b="1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Quiz</a:t>
            </a:r>
            <a:r>
              <a:rPr lang="it-IT" sz="22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(con risposte) </a:t>
            </a:r>
            <a:r>
              <a:rPr lang="it-IT" sz="2200" b="1" dirty="0">
                <a:solidFill>
                  <a:srgbClr val="FF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JoVe</a:t>
            </a:r>
            <a:r>
              <a:rPr lang="it-IT" sz="2200" b="1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it-IT" sz="22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1.403 di CO (</a:t>
            </a:r>
            <a:r>
              <a:rPr lang="it-IT" sz="2200" b="1" dirty="0">
                <a:solidFill>
                  <a:srgbClr val="FF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Unità 5 e 6</a:t>
            </a:r>
            <a:r>
              <a:rPr lang="it-IT" sz="22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) e 181 di PB (</a:t>
            </a:r>
            <a:r>
              <a:rPr lang="it-IT" sz="2200" b="1" dirty="0">
                <a:solidFill>
                  <a:srgbClr val="FF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Unità 7</a:t>
            </a:r>
            <a:r>
              <a:rPr lang="it-IT" sz="22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).</a:t>
            </a:r>
          </a:p>
          <a:p>
            <a:pPr marL="457200" indent="-457200" algn="just">
              <a:lnSpc>
                <a:spcPct val="115000"/>
              </a:lnSpc>
              <a:spcAft>
                <a:spcPts val="0"/>
              </a:spcAft>
              <a:buFontTx/>
              <a:buAutoNum type="arabicPeriod"/>
              <a:defRPr/>
            </a:pPr>
            <a:r>
              <a:rPr lang="it-IT" sz="2200" b="1" dirty="0">
                <a:solidFill>
                  <a:srgbClr val="FF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Appelli</a:t>
            </a:r>
            <a:r>
              <a:rPr lang="it-IT" sz="22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dello scorso anno con le risposte </a:t>
            </a:r>
            <a:r>
              <a:rPr lang="it-IT" sz="2200" b="1" dirty="0">
                <a:solidFill>
                  <a:srgbClr val="FF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esatte</a:t>
            </a:r>
            <a:r>
              <a:rPr lang="it-IT" sz="2200" dirty="0">
                <a:solidFill>
                  <a:prstClr val="black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Segnaposto piè di pagina 6">
            <a:extLst>
              <a:ext uri="{FF2B5EF4-FFF2-40B4-BE49-F238E27FC236}">
                <a16:creationId xmlns:a16="http://schemas.microsoft.com/office/drawing/2014/main" id="{E0DAFCF0-7187-2A07-7318-0F53CF52D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2277" y="6335879"/>
            <a:ext cx="8208912" cy="365125"/>
          </a:xfrm>
        </p:spPr>
        <p:txBody>
          <a:bodyPr/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Chimica organica e propedeutica biochimica - Medicina e chirurgia </a:t>
            </a:r>
            <a:r>
              <a:rPr lang="it-IT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[14-361] e Odontoiatria e protesi dentaria [14-362] 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147965E8-09DB-F833-E866-B4FA5CB946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068" y="2996951"/>
            <a:ext cx="5055939" cy="3338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303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19768-BE6B-FC8C-3971-4214BA798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CAFF978-2684-52B9-B9D6-6A082896B3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321" t="18890" r="61397" b="-3505"/>
          <a:stretch>
            <a:fillRect/>
          </a:stretch>
        </p:blipFill>
        <p:spPr>
          <a:xfrm>
            <a:off x="6285514" y="1501"/>
            <a:ext cx="2858486" cy="780393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277A0A72-60C2-977C-DEF8-C1F9026D38FD}"/>
              </a:ext>
            </a:extLst>
          </p:cNvPr>
          <p:cNvSpPr txBox="1"/>
          <p:nvPr/>
        </p:nvSpPr>
        <p:spPr>
          <a:xfrm>
            <a:off x="875103" y="1124744"/>
            <a:ext cx="7225290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900" b="1" dirty="0">
                <a:solidFill>
                  <a:srgbClr val="FF0000"/>
                </a:solidFill>
              </a:rPr>
              <a:t>APPROFONDIMENTI E CHIARIMENTI DEL VENERDI’</a:t>
            </a:r>
          </a:p>
          <a:p>
            <a:pPr algn="ctr"/>
            <a:endParaRPr lang="en-GB" sz="1900" dirty="0"/>
          </a:p>
          <a:p>
            <a:pPr marL="457200" indent="-457200">
              <a:buAutoNum type="arabicPeriod"/>
            </a:pPr>
            <a:r>
              <a:rPr lang="en-GB" sz="1900" dirty="0" err="1"/>
              <a:t>Richiedere</a:t>
            </a:r>
            <a:r>
              <a:rPr lang="en-GB" sz="1900" dirty="0"/>
              <a:t> </a:t>
            </a:r>
            <a:r>
              <a:rPr lang="en-GB" sz="1900" dirty="0" err="1"/>
              <a:t>argomenti</a:t>
            </a:r>
            <a:r>
              <a:rPr lang="en-GB" sz="1900" dirty="0"/>
              <a:t> di </a:t>
            </a:r>
            <a:r>
              <a:rPr lang="en-GB" sz="1900" dirty="0" err="1"/>
              <a:t>approfondimenti</a:t>
            </a:r>
            <a:r>
              <a:rPr lang="en-GB" sz="1900" dirty="0"/>
              <a:t> o </a:t>
            </a:r>
            <a:r>
              <a:rPr lang="en-GB" sz="1900" dirty="0" err="1"/>
              <a:t>chiarimenti</a:t>
            </a:r>
            <a:r>
              <a:rPr lang="en-GB" sz="1900" dirty="0"/>
              <a:t> </a:t>
            </a:r>
            <a:r>
              <a:rPr lang="en-GB" sz="1900" dirty="0" err="1"/>
              <a:t>entro</a:t>
            </a:r>
            <a:r>
              <a:rPr lang="en-GB" sz="1900" dirty="0"/>
              <a:t> e non </a:t>
            </a:r>
            <a:r>
              <a:rPr lang="en-GB" sz="1900" dirty="0" err="1"/>
              <a:t>oltre</a:t>
            </a:r>
            <a:r>
              <a:rPr lang="en-GB" sz="1900" dirty="0"/>
              <a:t> </a:t>
            </a:r>
            <a:r>
              <a:rPr lang="en-GB" sz="1900" b="1" dirty="0" err="1">
                <a:solidFill>
                  <a:srgbClr val="FF0000"/>
                </a:solidFill>
              </a:rPr>
              <a:t>giovedì</a:t>
            </a:r>
            <a:r>
              <a:rPr lang="en-GB" sz="1900" dirty="0"/>
              <a:t>.</a:t>
            </a:r>
          </a:p>
          <a:p>
            <a:pPr marL="457200" indent="-457200">
              <a:buAutoNum type="arabicPeriod"/>
            </a:pPr>
            <a:r>
              <a:rPr lang="en-GB" sz="1900" dirty="0"/>
              <a:t>Ove possible, </a:t>
            </a:r>
            <a:r>
              <a:rPr lang="en-GB" sz="1900" b="1" dirty="0" err="1">
                <a:solidFill>
                  <a:srgbClr val="FF0000"/>
                </a:solidFill>
              </a:rPr>
              <a:t>accorpare</a:t>
            </a:r>
            <a:r>
              <a:rPr lang="en-GB" sz="1900" dirty="0"/>
              <a:t> le </a:t>
            </a:r>
            <a:r>
              <a:rPr lang="en-GB" sz="1900" dirty="0" err="1"/>
              <a:t>richieste</a:t>
            </a:r>
            <a:r>
              <a:rPr lang="en-GB" sz="1900" dirty="0"/>
              <a:t> dei </a:t>
            </a:r>
            <a:r>
              <a:rPr lang="en-GB" sz="1900" dirty="0" err="1"/>
              <a:t>diversi</a:t>
            </a:r>
            <a:r>
              <a:rPr lang="en-GB" sz="1900" dirty="0"/>
              <a:t> </a:t>
            </a:r>
            <a:r>
              <a:rPr lang="en-GB" sz="1900" dirty="0" err="1"/>
              <a:t>studenti</a:t>
            </a:r>
            <a:r>
              <a:rPr lang="en-GB" sz="1900" dirty="0"/>
              <a:t> per </a:t>
            </a:r>
            <a:r>
              <a:rPr lang="en-GB" sz="1900" dirty="0" err="1"/>
              <a:t>evitare</a:t>
            </a:r>
            <a:r>
              <a:rPr lang="en-GB" sz="1900" dirty="0"/>
              <a:t> </a:t>
            </a:r>
            <a:r>
              <a:rPr lang="en-GB" sz="1900" dirty="0" err="1"/>
              <a:t>richieste</a:t>
            </a:r>
            <a:r>
              <a:rPr lang="en-GB" sz="1900" dirty="0"/>
              <a:t> multiple </a:t>
            </a:r>
            <a:r>
              <a:rPr lang="en-GB" sz="1900" dirty="0" err="1"/>
              <a:t>dello</a:t>
            </a:r>
            <a:r>
              <a:rPr lang="en-GB" sz="1900" dirty="0"/>
              <a:t> </a:t>
            </a:r>
            <a:r>
              <a:rPr lang="en-GB" sz="1900" dirty="0" err="1"/>
              <a:t>stesso</a:t>
            </a:r>
            <a:r>
              <a:rPr lang="en-GB" sz="1900" dirty="0"/>
              <a:t> </a:t>
            </a:r>
            <a:r>
              <a:rPr lang="en-GB" sz="1900" dirty="0" err="1"/>
              <a:t>argomento</a:t>
            </a:r>
            <a:r>
              <a:rPr lang="en-GB" sz="1900" dirty="0"/>
              <a:t>.</a:t>
            </a:r>
          </a:p>
          <a:p>
            <a:pPr marL="457200" indent="-457200">
              <a:buAutoNum type="arabicPeriod"/>
            </a:pPr>
            <a:r>
              <a:rPr lang="en-GB" sz="1900" dirty="0" err="1"/>
              <a:t>Saranno</a:t>
            </a:r>
            <a:r>
              <a:rPr lang="en-GB" sz="1900" dirty="0"/>
              <a:t> </a:t>
            </a:r>
            <a:r>
              <a:rPr lang="en-GB" sz="1900" dirty="0" err="1"/>
              <a:t>discussi</a:t>
            </a:r>
            <a:r>
              <a:rPr lang="en-GB" sz="1900" dirty="0"/>
              <a:t> </a:t>
            </a:r>
            <a:r>
              <a:rPr lang="en-GB" sz="1900" dirty="0" err="1"/>
              <a:t>eventuali</a:t>
            </a:r>
            <a:r>
              <a:rPr lang="en-GB" sz="1900" dirty="0"/>
              <a:t> </a:t>
            </a:r>
            <a:r>
              <a:rPr lang="en-GB" sz="1900" b="1" dirty="0" err="1">
                <a:solidFill>
                  <a:srgbClr val="FF0000"/>
                </a:solidFill>
              </a:rPr>
              <a:t>esercizi</a:t>
            </a:r>
            <a:r>
              <a:rPr lang="en-GB" sz="1900" dirty="0"/>
              <a:t> e </a:t>
            </a:r>
            <a:r>
              <a:rPr lang="en-GB" sz="1900" b="1" dirty="0">
                <a:solidFill>
                  <a:srgbClr val="FF0000"/>
                </a:solidFill>
              </a:rPr>
              <a:t>quiz</a:t>
            </a:r>
            <a:r>
              <a:rPr lang="en-GB" sz="1900" dirty="0"/>
              <a:t>.</a:t>
            </a:r>
          </a:p>
        </p:txBody>
      </p:sp>
      <p:sp>
        <p:nvSpPr>
          <p:cNvPr id="6" name="Segnaposto piè di pagina 6">
            <a:extLst>
              <a:ext uri="{FF2B5EF4-FFF2-40B4-BE49-F238E27FC236}">
                <a16:creationId xmlns:a16="http://schemas.microsoft.com/office/drawing/2014/main" id="{17859AFB-4E91-B4C8-73BA-CC98D71D9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2277" y="6335879"/>
            <a:ext cx="8208912" cy="365125"/>
          </a:xfrm>
        </p:spPr>
        <p:txBody>
          <a:bodyPr/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Chimica organica e propedeutica biochimica - Medicina e chirurgia </a:t>
            </a:r>
            <a:r>
              <a:rPr lang="it-IT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[14-361] e Odontoiatria e protesi dentaria [14-362] 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42663962-2790-6ABC-D871-BBA9F7465F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1213609"/>
              </p:ext>
            </p:extLst>
          </p:nvPr>
        </p:nvGraphicFramePr>
        <p:xfrm>
          <a:off x="2915816" y="3606641"/>
          <a:ext cx="5566316" cy="23145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37171">
                  <a:extLst>
                    <a:ext uri="{9D8B030D-6E8A-4147-A177-3AD203B41FA5}">
                      <a16:colId xmlns:a16="http://schemas.microsoft.com/office/drawing/2014/main" val="1615691298"/>
                    </a:ext>
                  </a:extLst>
                </a:gridCol>
                <a:gridCol w="1433388">
                  <a:extLst>
                    <a:ext uri="{9D8B030D-6E8A-4147-A177-3AD203B41FA5}">
                      <a16:colId xmlns:a16="http://schemas.microsoft.com/office/drawing/2014/main" val="595978841"/>
                    </a:ext>
                  </a:extLst>
                </a:gridCol>
                <a:gridCol w="3395757">
                  <a:extLst>
                    <a:ext uri="{9D8B030D-6E8A-4147-A177-3AD203B41FA5}">
                      <a16:colId xmlns:a16="http://schemas.microsoft.com/office/drawing/2014/main" val="2821100295"/>
                    </a:ext>
                  </a:extLst>
                </a:gridCol>
              </a:tblGrid>
              <a:tr h="21041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u="none" strike="noStrike" dirty="0">
                          <a:effectLst/>
                        </a:rPr>
                        <a:t> 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523" marR="4523" marT="4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u="none" strike="noStrike" dirty="0">
                          <a:effectLst/>
                        </a:rPr>
                        <a:t> 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523" marR="4523" marT="4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u="none" strike="noStrike" dirty="0">
                          <a:effectLst/>
                        </a:rPr>
                        <a:t>14:00/16:00 da remoto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523" marR="4523" marT="45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4689550"/>
                  </a:ext>
                </a:extLst>
              </a:tr>
              <a:tr h="21041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</a:rPr>
                        <a:t>venerdì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523" marR="4523" marT="4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b="1" u="none" strike="noStrike" dirty="0">
                          <a:effectLst/>
                        </a:rPr>
                        <a:t>11/9/2026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523" marR="4523" marT="4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 dirty="0">
                          <a:effectLst/>
                        </a:rPr>
                        <a:t>Approfondimenti/Chiarimenti/Esercizi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523" marR="4523" marT="4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4309505"/>
                  </a:ext>
                </a:extLst>
              </a:tr>
              <a:tr h="21041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</a:rPr>
                        <a:t>venerdì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523" marR="4523" marT="4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b="1" u="none" strike="noStrike" dirty="0">
                          <a:effectLst/>
                        </a:rPr>
                        <a:t>18/9/2026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523" marR="4523" marT="4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Approfondimenti/Chiarimenti/Esercizi</a:t>
                      </a: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4523" marR="4523" marT="4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8861057"/>
                  </a:ext>
                </a:extLst>
              </a:tr>
              <a:tr h="21041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</a:rPr>
                        <a:t>venerdì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523" marR="4523" marT="4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b="1" u="none" strike="noStrike" dirty="0">
                          <a:effectLst/>
                        </a:rPr>
                        <a:t>25/9/2026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523" marR="4523" marT="4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Approfondimenti/Chiarimenti/Esercizi</a:t>
                      </a: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4523" marR="4523" marT="4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1596575"/>
                  </a:ext>
                </a:extLst>
              </a:tr>
              <a:tr h="21041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</a:rPr>
                        <a:t>venerdì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523" marR="4523" marT="4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b="1" u="none" strike="noStrike">
                          <a:effectLst/>
                        </a:rPr>
                        <a:t>2/10/2026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523" marR="4523" marT="4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Approfondimenti/Chiarimenti/Esercizi</a:t>
                      </a: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4523" marR="4523" marT="4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1107278"/>
                  </a:ext>
                </a:extLst>
              </a:tr>
              <a:tr h="21041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</a:rPr>
                        <a:t>venerdì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523" marR="4523" marT="4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b="1" u="none" strike="noStrike">
                          <a:effectLst/>
                        </a:rPr>
                        <a:t>9/10/2026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523" marR="4523" marT="4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Approfondimenti/Chiarimenti/Esercizi</a:t>
                      </a: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4523" marR="4523" marT="4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5602189"/>
                  </a:ext>
                </a:extLst>
              </a:tr>
              <a:tr h="21041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</a:rPr>
                        <a:t>venerdì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523" marR="4523" marT="4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b="1" u="none" strike="noStrike">
                          <a:effectLst/>
                        </a:rPr>
                        <a:t>16/10/2026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523" marR="4523" marT="4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Approfondimenti/Chiarimenti/Esercizi</a:t>
                      </a: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4523" marR="4523" marT="4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5774539"/>
                  </a:ext>
                </a:extLst>
              </a:tr>
              <a:tr h="21041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</a:rPr>
                        <a:t>venerdì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523" marR="4523" marT="4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b="1" u="none" strike="noStrike" dirty="0">
                          <a:effectLst/>
                        </a:rPr>
                        <a:t>23/10/2026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523" marR="4523" marT="4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Approfondimenti/Chiarimenti/Esercizi</a:t>
                      </a: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4523" marR="4523" marT="4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1893150"/>
                  </a:ext>
                </a:extLst>
              </a:tr>
              <a:tr h="21041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</a:rPr>
                        <a:t>venerdì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523" marR="4523" marT="4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b="1" u="none" strike="noStrike" dirty="0">
                          <a:effectLst/>
                        </a:rPr>
                        <a:t>30/10/2026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523" marR="4523" marT="4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Approfondimenti/Chiarimenti/Esercizi</a:t>
                      </a: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4523" marR="4523" marT="4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5124688"/>
                  </a:ext>
                </a:extLst>
              </a:tr>
              <a:tr h="21041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</a:rPr>
                        <a:t>venerdì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523" marR="4523" marT="4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b="1" u="none" strike="noStrike" dirty="0">
                          <a:effectLst/>
                        </a:rPr>
                        <a:t>6/11/2026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523" marR="4523" marT="4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Approfondimenti/Chiarimenti/Esercizi</a:t>
                      </a: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4523" marR="4523" marT="4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1927574"/>
                  </a:ext>
                </a:extLst>
              </a:tr>
              <a:tr h="21041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</a:rPr>
                        <a:t>venerdì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523" marR="4523" marT="4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b="1" u="none" strike="noStrike" dirty="0">
                          <a:effectLst/>
                        </a:rPr>
                        <a:t>13/11/2026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523" marR="4523" marT="4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u="none" strike="noStrike" dirty="0">
                          <a:effectLst/>
                        </a:rPr>
                        <a:t> </a:t>
                      </a:r>
                      <a:r>
                        <a:rPr kumimoji="0" lang="it-IT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Approfondimenti/Chiarimenti/Esercizi</a:t>
                      </a:r>
                      <a:endParaRPr kumimoji="0" lang="it-IT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4523" marR="4523" marT="45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80575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2307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16AE7-75E4-386D-4629-939684757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5A77BD8-D6AB-F346-D259-DB55B93527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321" t="18890" r="61397" b="-3505"/>
          <a:stretch>
            <a:fillRect/>
          </a:stretch>
        </p:blipFill>
        <p:spPr>
          <a:xfrm>
            <a:off x="6285514" y="1501"/>
            <a:ext cx="2858486" cy="780393"/>
          </a:xfrm>
          <a:prstGeom prst="rect">
            <a:avLst/>
          </a:prstGeom>
        </p:spPr>
      </p:pic>
      <p:sp>
        <p:nvSpPr>
          <p:cNvPr id="6" name="Segnaposto piè di pagina 6">
            <a:extLst>
              <a:ext uri="{FF2B5EF4-FFF2-40B4-BE49-F238E27FC236}">
                <a16:creationId xmlns:a16="http://schemas.microsoft.com/office/drawing/2014/main" id="{8D33687F-2ECF-FF63-8829-D426ADD8C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2277" y="6335879"/>
            <a:ext cx="8208912" cy="365125"/>
          </a:xfrm>
        </p:spPr>
        <p:txBody>
          <a:bodyPr/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Chimica organica e propedeutica biochimica - Medicina e chirurgia </a:t>
            </a:r>
            <a:r>
              <a:rPr lang="it-IT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[14-361] e Odontoiatria e protesi dentaria [14-362] 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BCD7723A-8A7B-B96F-3ECF-1B0A55993E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4354022"/>
              </p:ext>
            </p:extLst>
          </p:nvPr>
        </p:nvGraphicFramePr>
        <p:xfrm>
          <a:off x="683568" y="1052736"/>
          <a:ext cx="7056784" cy="45365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33736">
                  <a:extLst>
                    <a:ext uri="{9D8B030D-6E8A-4147-A177-3AD203B41FA5}">
                      <a16:colId xmlns:a16="http://schemas.microsoft.com/office/drawing/2014/main" val="1732949822"/>
                    </a:ext>
                  </a:extLst>
                </a:gridCol>
                <a:gridCol w="935632">
                  <a:extLst>
                    <a:ext uri="{9D8B030D-6E8A-4147-A177-3AD203B41FA5}">
                      <a16:colId xmlns:a16="http://schemas.microsoft.com/office/drawing/2014/main" val="3723787383"/>
                    </a:ext>
                  </a:extLst>
                </a:gridCol>
                <a:gridCol w="1992406">
                  <a:extLst>
                    <a:ext uri="{9D8B030D-6E8A-4147-A177-3AD203B41FA5}">
                      <a16:colId xmlns:a16="http://schemas.microsoft.com/office/drawing/2014/main" val="827484085"/>
                    </a:ext>
                  </a:extLst>
                </a:gridCol>
                <a:gridCol w="1544588">
                  <a:extLst>
                    <a:ext uri="{9D8B030D-6E8A-4147-A177-3AD203B41FA5}">
                      <a16:colId xmlns:a16="http://schemas.microsoft.com/office/drawing/2014/main" val="3332266959"/>
                    </a:ext>
                  </a:extLst>
                </a:gridCol>
                <a:gridCol w="1750422">
                  <a:extLst>
                    <a:ext uri="{9D8B030D-6E8A-4147-A177-3AD203B41FA5}">
                      <a16:colId xmlns:a16="http://schemas.microsoft.com/office/drawing/2014/main" val="811999077"/>
                    </a:ext>
                  </a:extLst>
                </a:gridCol>
              </a:tblGrid>
              <a:tr h="35277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u="none" strike="noStrike" dirty="0">
                          <a:effectLst/>
                          <a:latin typeface="+mn-lt"/>
                        </a:rPr>
                        <a:t> 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u="none" strike="noStrike" dirty="0">
                          <a:effectLst/>
                          <a:latin typeface="+mn-lt"/>
                        </a:rPr>
                        <a:t> 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u="none" strike="noStrike" dirty="0">
                          <a:effectLst/>
                          <a:latin typeface="+mn-lt"/>
                        </a:rPr>
                        <a:t>08:45/10.45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u="none" strike="noStrike" dirty="0">
                          <a:effectLst/>
                          <a:latin typeface="+mn-lt"/>
                        </a:rPr>
                        <a:t>10:45/11:00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it-IT" sz="1200" b="1" u="none" strike="noStrike" dirty="0">
                          <a:effectLst/>
                          <a:latin typeface="+mn-lt"/>
                        </a:rPr>
                        <a:t>11.00/13:00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5858463"/>
                  </a:ext>
                </a:extLst>
              </a:tr>
              <a:tr h="21757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 dirty="0">
                          <a:effectLst/>
                          <a:latin typeface="+mn-lt"/>
                        </a:rPr>
                        <a:t>venerdì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4/9/2026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fisica -ALESSANDRINI (E)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chimica-VOLPI</a:t>
                      </a:r>
                      <a:endParaRPr lang="it-IT" sz="1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0915289"/>
                  </a:ext>
                </a:extLst>
              </a:tr>
              <a:tr h="21757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giovedì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10/9/2026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fisica -ALESSANDRINI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chimica-VOLPI</a:t>
                      </a:r>
                      <a:endParaRPr lang="it-IT" sz="1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0168498"/>
                  </a:ext>
                </a:extLst>
              </a:tr>
              <a:tr h="21757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giovedì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24/9/2026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fisica -ALESSANDRINI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chimica-VOLPI</a:t>
                      </a:r>
                      <a:endParaRPr lang="it-IT" sz="1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4982426"/>
                  </a:ext>
                </a:extLst>
              </a:tr>
              <a:tr h="22673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venerdì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25/9/2026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fisica -ALESSANDRINI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chimica-VOLPI</a:t>
                      </a:r>
                      <a:endParaRPr lang="it-IT" sz="1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4640461"/>
                  </a:ext>
                </a:extLst>
              </a:tr>
              <a:tr h="25178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venerdì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9/10/2026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fisica -ALESSANDRINI (E)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chimica-VOLPI</a:t>
                      </a:r>
                      <a:endParaRPr lang="it-IT" sz="1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0717732"/>
                  </a:ext>
                </a:extLst>
              </a:tr>
              <a:tr h="21757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martedì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13/10/2026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biologia-RONTAUROLI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chimica-VOLPI</a:t>
                      </a:r>
                      <a:endParaRPr lang="it-IT" sz="1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612526"/>
                  </a:ext>
                </a:extLst>
              </a:tr>
              <a:tr h="21757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giovedì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15/10/2026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fisica -ALESSANDRINI (E)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 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chimica-VOLPI</a:t>
                      </a:r>
                      <a:endParaRPr lang="it-IT" sz="1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9249255"/>
                  </a:ext>
                </a:extLst>
              </a:tr>
              <a:tr h="21757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lunedì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19/10/2026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chimica-VOLPI</a:t>
                      </a:r>
                      <a:endParaRPr lang="it-IT" sz="1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 dirty="0">
                          <a:effectLst/>
                          <a:latin typeface="+mn-lt"/>
                        </a:rPr>
                        <a:t>fisica -ALESSANDRINI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6530973"/>
                  </a:ext>
                </a:extLst>
              </a:tr>
              <a:tr h="21757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martedì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20/10/2026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biologia-ZANOCCO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 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chimica-VOLPI</a:t>
                      </a:r>
                      <a:endParaRPr lang="it-IT" sz="1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7508897"/>
                  </a:ext>
                </a:extLst>
              </a:tr>
              <a:tr h="21757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giovedì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22/10/2026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fisica -ALESSANDRINI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chimica-VOLPI</a:t>
                      </a:r>
                      <a:endParaRPr lang="it-IT" sz="1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3268766"/>
                  </a:ext>
                </a:extLst>
              </a:tr>
              <a:tr h="21757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venerdì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23/10/2026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fisica -ALESSANDRINI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chimica-VOLPI</a:t>
                      </a:r>
                      <a:endParaRPr lang="it-IT" sz="1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1935322"/>
                  </a:ext>
                </a:extLst>
              </a:tr>
              <a:tr h="21757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martedì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27/10/2026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biologia-MANFREDINI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 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chimica-VOLPI</a:t>
                      </a:r>
                      <a:endParaRPr lang="it-IT" sz="1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5696938"/>
                  </a:ext>
                </a:extLst>
              </a:tr>
              <a:tr h="21757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venerdì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30/10/2026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fisica -ALESSANDRINI (E)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 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chimica-VOLPI</a:t>
                      </a:r>
                      <a:endParaRPr lang="it-IT" sz="1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8653095"/>
                  </a:ext>
                </a:extLst>
              </a:tr>
              <a:tr h="21757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giovedì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5/11/2026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biologia-MANFREDINI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 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chimica-VOLPI</a:t>
                      </a:r>
                      <a:endParaRPr lang="it-IT" sz="1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0289555"/>
                  </a:ext>
                </a:extLst>
              </a:tr>
              <a:tr h="2239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venerdì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6/11/2026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fisica -ALESSANDRINI (E)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 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chimica-VOLPI</a:t>
                      </a:r>
                      <a:endParaRPr lang="it-IT" sz="1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534142"/>
                  </a:ext>
                </a:extLst>
              </a:tr>
              <a:tr h="21757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lunedì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9/11/2026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chimica-VOLPI</a:t>
                      </a:r>
                      <a:endParaRPr lang="it-IT" sz="1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 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 dirty="0">
                          <a:effectLst/>
                          <a:latin typeface="+mn-lt"/>
                        </a:rPr>
                        <a:t>biologia-MANFREDINI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9042085"/>
                  </a:ext>
                </a:extLst>
              </a:tr>
              <a:tr h="21757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martedì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17/11/2026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chimica-VOLPI</a:t>
                      </a:r>
                      <a:endParaRPr lang="it-IT" sz="1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 dirty="0">
                          <a:effectLst/>
                          <a:latin typeface="+mn-lt"/>
                        </a:rPr>
                        <a:t>fisica -ALESSANDRINI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5513715"/>
                  </a:ext>
                </a:extLst>
              </a:tr>
              <a:tr h="21757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mercoledì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18/11/2026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fisica -ALESSANDRINI</a:t>
                      </a:r>
                      <a:endParaRPr lang="it-IT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 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chimica-VOLPI</a:t>
                      </a:r>
                      <a:endParaRPr lang="it-IT" sz="1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0233632"/>
                  </a:ext>
                </a:extLst>
              </a:tr>
              <a:tr h="21757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giovedì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19/11/2026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b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chimica-VOLPI</a:t>
                      </a:r>
                      <a:endParaRPr lang="it-IT" sz="1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>
                          <a:effectLst/>
                          <a:latin typeface="+mn-lt"/>
                        </a:rPr>
                        <a:t> </a:t>
                      </a:r>
                      <a:endParaRPr lang="it-IT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it-IT" sz="1200" u="none" strike="noStrike" dirty="0">
                          <a:effectLst/>
                          <a:latin typeface="+mn-lt"/>
                        </a:rPr>
                        <a:t>biologia-MANFREDINI</a:t>
                      </a:r>
                      <a:endParaRPr lang="it-IT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794" marR="3794" marT="379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98025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2265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45AC00-9031-A8F3-AE9C-B2F716CA7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1649432-752F-4101-ED64-2E0632A1D92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321" t="18890" r="61397" b="-3505"/>
          <a:stretch>
            <a:fillRect/>
          </a:stretch>
        </p:blipFill>
        <p:spPr>
          <a:xfrm>
            <a:off x="6285514" y="1501"/>
            <a:ext cx="2858486" cy="780393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46D17830-5975-6696-74D9-0158BC532F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9956" y="898405"/>
            <a:ext cx="2607048" cy="3500893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E6FB967E-F106-2C0A-E57F-A9ACAEA8162F}"/>
              </a:ext>
            </a:extLst>
          </p:cNvPr>
          <p:cNvSpPr txBox="1"/>
          <p:nvPr/>
        </p:nvSpPr>
        <p:spPr>
          <a:xfrm>
            <a:off x="556093" y="4678143"/>
            <a:ext cx="803181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it-IT" sz="1800" b="1" dirty="0">
                <a:solidFill>
                  <a:srgbClr val="FF000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Bellini</a:t>
            </a:r>
            <a:r>
              <a:rPr lang="it-IT" sz="1800" dirty="0">
                <a:latin typeface="Aptos" panose="020B0004020202020204" pitchFamily="34" charset="0"/>
                <a:cs typeface="Arial" panose="020B0604020202020204" pitchFamily="34" charset="0"/>
              </a:rPr>
              <a:t> T. Chimica medica e propedeutica biochimica. </a:t>
            </a:r>
            <a:r>
              <a:rPr lang="it-IT" sz="1800" b="1" dirty="0">
                <a:latin typeface="Aptos" panose="020B0004020202020204" pitchFamily="34" charset="0"/>
                <a:cs typeface="Arial" panose="020B0604020202020204" pitchFamily="34" charset="0"/>
              </a:rPr>
              <a:t>Zanichelli</a:t>
            </a:r>
            <a:r>
              <a:rPr lang="it-IT" sz="1800" dirty="0">
                <a:latin typeface="Aptos" panose="020B00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it-IT" sz="1800" b="1" dirty="0" err="1">
                <a:solidFill>
                  <a:srgbClr val="FF000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Bettelheim</a:t>
            </a:r>
            <a:r>
              <a:rPr lang="it-IT" sz="1800" dirty="0">
                <a:latin typeface="Aptos" panose="020B0004020202020204" pitchFamily="34" charset="0"/>
                <a:cs typeface="Arial" panose="020B0604020202020204" pitchFamily="34" charset="0"/>
              </a:rPr>
              <a:t> FA, Brown WH, Campbell MK, Farrell SO. Chimica e Propedeutica Biochimica. </a:t>
            </a:r>
            <a:r>
              <a:rPr lang="it-IT" sz="1800" b="1" dirty="0">
                <a:latin typeface="Aptos" panose="020B0004020202020204" pitchFamily="34" charset="0"/>
                <a:cs typeface="Arial" panose="020B0604020202020204" pitchFamily="34" charset="0"/>
              </a:rPr>
              <a:t>EdiSES</a:t>
            </a:r>
            <a:r>
              <a:rPr lang="it-IT" sz="1800" dirty="0">
                <a:latin typeface="Aptos" panose="020B00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it-IT" sz="1800" b="1" dirty="0">
                <a:solidFill>
                  <a:srgbClr val="FF000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Denniston</a:t>
            </a:r>
            <a:r>
              <a:rPr lang="it-IT" sz="1800" dirty="0">
                <a:latin typeface="Aptos" panose="020B0004020202020204" pitchFamily="34" charset="0"/>
                <a:cs typeface="Arial" panose="020B0604020202020204" pitchFamily="34" charset="0"/>
              </a:rPr>
              <a:t> KJ, Topping JJ, Quirk Dorr DR, Caret RL. Chimica generale, chimica organica, propedeutica biochimica. </a:t>
            </a:r>
            <a:r>
              <a:rPr lang="it-IT" sz="1800" b="1" dirty="0">
                <a:latin typeface="Aptos" panose="020B0004020202020204" pitchFamily="34" charset="0"/>
                <a:cs typeface="Arial" panose="020B0604020202020204" pitchFamily="34" charset="0"/>
              </a:rPr>
              <a:t>Mc Graw Hill</a:t>
            </a:r>
            <a:r>
              <a:rPr lang="it-IT" sz="1800" dirty="0">
                <a:latin typeface="Aptos" panose="020B00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CD98FECD-5F31-60DC-0232-B34750086B44}"/>
              </a:ext>
            </a:extLst>
          </p:cNvPr>
          <p:cNvSpPr txBox="1"/>
          <p:nvPr/>
        </p:nvSpPr>
        <p:spPr>
          <a:xfrm>
            <a:off x="2105980" y="210623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it-IT" sz="2400" b="1" kern="100" dirty="0">
                <a:solidFill>
                  <a:srgbClr val="FF0000"/>
                </a:solidFill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TESTI A SUPPORTO DEL CORSO</a:t>
            </a:r>
          </a:p>
        </p:txBody>
      </p:sp>
      <p:sp>
        <p:nvSpPr>
          <p:cNvPr id="9" name="Segnaposto piè di pagina 6">
            <a:extLst>
              <a:ext uri="{FF2B5EF4-FFF2-40B4-BE49-F238E27FC236}">
                <a16:creationId xmlns:a16="http://schemas.microsoft.com/office/drawing/2014/main" id="{1271798D-A247-8294-1CD5-8D1E6A3C5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2277" y="6335879"/>
            <a:ext cx="8208912" cy="365125"/>
          </a:xfrm>
        </p:spPr>
        <p:txBody>
          <a:bodyPr/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Chimica organica e propedeutica biochimica - Medicina e chirurgia </a:t>
            </a:r>
            <a:r>
              <a:rPr lang="it-IT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[14-361] e Odontoiatria e protesi dentaria [14-362] 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0821D36D-AA11-D970-1F57-B16F088C34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570" y="918310"/>
            <a:ext cx="2607049" cy="3493905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520E56FF-21D4-9A24-9852-144125C0C5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4794" y="918310"/>
            <a:ext cx="2514412" cy="3461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9282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400DD-13AC-97C4-7EC0-00DC24DAF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C33A777-07B6-9035-891C-FE4EBDF1BBA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321" t="18890" r="61397" b="-3505"/>
          <a:stretch>
            <a:fillRect/>
          </a:stretch>
        </p:blipFill>
        <p:spPr>
          <a:xfrm>
            <a:off x="6285514" y="1501"/>
            <a:ext cx="2858486" cy="780393"/>
          </a:xfrm>
          <a:prstGeom prst="rect">
            <a:avLst/>
          </a:prstGeom>
        </p:spPr>
      </p:pic>
      <p:sp>
        <p:nvSpPr>
          <p:cNvPr id="4" name="Segnaposto piè di pagina 6">
            <a:extLst>
              <a:ext uri="{FF2B5EF4-FFF2-40B4-BE49-F238E27FC236}">
                <a16:creationId xmlns:a16="http://schemas.microsoft.com/office/drawing/2014/main" id="{3DF6CB8D-452F-D1C5-7280-2C4F3FB19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2277" y="6335879"/>
            <a:ext cx="8208912" cy="365125"/>
          </a:xfrm>
        </p:spPr>
        <p:txBody>
          <a:bodyPr/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Chimica organica e propedeutica biochimica - Medicina e chirurgia </a:t>
            </a:r>
            <a:r>
              <a:rPr lang="it-IT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[14-361] e Odontoiatria e protesi dentaria [14-362] 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9B80F1B-94C6-1371-321B-A2354ECE4B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2885" y="755424"/>
            <a:ext cx="6938230" cy="4755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1702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46280-B0C5-C893-265C-6812FB15B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50DAF8-D973-22B4-6EDD-2F583307567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321" t="18890" r="61397" b="-3505"/>
          <a:stretch>
            <a:fillRect/>
          </a:stretch>
        </p:blipFill>
        <p:spPr>
          <a:xfrm>
            <a:off x="6285514" y="1501"/>
            <a:ext cx="2858486" cy="780393"/>
          </a:xfrm>
          <a:prstGeom prst="rect">
            <a:avLst/>
          </a:prstGeom>
        </p:spPr>
      </p:pic>
      <p:sp>
        <p:nvSpPr>
          <p:cNvPr id="6" name="Segnaposto piè di pagina 6">
            <a:extLst>
              <a:ext uri="{FF2B5EF4-FFF2-40B4-BE49-F238E27FC236}">
                <a16:creationId xmlns:a16="http://schemas.microsoft.com/office/drawing/2014/main" id="{A61CACEB-00C0-83A2-FBB0-CBBDBB3DF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2277" y="6335879"/>
            <a:ext cx="8208912" cy="365125"/>
          </a:xfrm>
        </p:spPr>
        <p:txBody>
          <a:bodyPr/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Chimica organica e propedeutica biochimica - Medicina e chirurgia </a:t>
            </a:r>
            <a:r>
              <a:rPr lang="it-IT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[14-361] e Odontoiatria e protesi dentaria [14-362] 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EF3D6C1-F837-D9B1-461E-FFA411565D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946" y="783212"/>
            <a:ext cx="7526107" cy="2395483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B43BA19B-AAF0-7891-EB86-724337EEB9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976" y="3178695"/>
            <a:ext cx="7502077" cy="305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5221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399DA-98F1-D49F-92CF-21459355F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D40B0FC-186F-03A7-B4A5-5CE8DFDC22C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321" t="18890" r="61397" b="-3505"/>
          <a:stretch>
            <a:fillRect/>
          </a:stretch>
        </p:blipFill>
        <p:spPr>
          <a:xfrm>
            <a:off x="6285514" y="1501"/>
            <a:ext cx="2858486" cy="780393"/>
          </a:xfrm>
          <a:prstGeom prst="rect">
            <a:avLst/>
          </a:prstGeom>
        </p:spPr>
      </p:pic>
      <p:sp>
        <p:nvSpPr>
          <p:cNvPr id="6" name="Segnaposto piè di pagina 6">
            <a:extLst>
              <a:ext uri="{FF2B5EF4-FFF2-40B4-BE49-F238E27FC236}">
                <a16:creationId xmlns:a16="http://schemas.microsoft.com/office/drawing/2014/main" id="{A746B543-04F7-FA79-8DF3-46EF545AA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2277" y="6335879"/>
            <a:ext cx="8208912" cy="365125"/>
          </a:xfrm>
        </p:spPr>
        <p:txBody>
          <a:bodyPr/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Chimica organica e propedeutica biochimica - Medicina e chirurgia </a:t>
            </a:r>
            <a:r>
              <a:rPr lang="it-IT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[14-361] e Odontoiatria e protesi dentaria [14-362] 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910EEAE-E2C9-6B28-2DCF-006932838C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126" y="833075"/>
            <a:ext cx="8049748" cy="519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0849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8DE74-F587-AC74-53E1-23F9AA5EC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D436589-2369-82C7-0EC7-FEA5C7B8D24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321" t="18890" r="61397" b="-3505"/>
          <a:stretch>
            <a:fillRect/>
          </a:stretch>
        </p:blipFill>
        <p:spPr>
          <a:xfrm>
            <a:off x="6285514" y="1501"/>
            <a:ext cx="2858486" cy="780393"/>
          </a:xfrm>
          <a:prstGeom prst="rect">
            <a:avLst/>
          </a:prstGeom>
        </p:spPr>
      </p:pic>
      <p:sp>
        <p:nvSpPr>
          <p:cNvPr id="6" name="Segnaposto piè di pagina 6">
            <a:extLst>
              <a:ext uri="{FF2B5EF4-FFF2-40B4-BE49-F238E27FC236}">
                <a16:creationId xmlns:a16="http://schemas.microsoft.com/office/drawing/2014/main" id="{6225EF33-E530-37BE-FAB0-02A1E79CB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2277" y="6335879"/>
            <a:ext cx="8208912" cy="365125"/>
          </a:xfrm>
        </p:spPr>
        <p:txBody>
          <a:bodyPr/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Chimica organica e propedeutica biochimica - Medicina e chirurgia </a:t>
            </a:r>
            <a:r>
              <a:rPr lang="it-IT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[14-361] e Odontoiatria e protesi dentaria [14-362] 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2F97E38-4C54-D9CF-A310-EBC89BA88E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3563" y="768987"/>
            <a:ext cx="5969090" cy="1886091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A25BE39E-8BFC-540E-5C1D-D33FBA62DD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3563" y="2672101"/>
            <a:ext cx="5936873" cy="3663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9221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980EC-60E5-1DE0-2726-EEEFC93F0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F5A85B4-39E1-44E2-AB38-37A4F9D39A1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321" t="18890" r="61397" b="-3505"/>
          <a:stretch>
            <a:fillRect/>
          </a:stretch>
        </p:blipFill>
        <p:spPr>
          <a:xfrm>
            <a:off x="6285514" y="1501"/>
            <a:ext cx="2858486" cy="780393"/>
          </a:xfrm>
          <a:prstGeom prst="rect">
            <a:avLst/>
          </a:prstGeom>
        </p:spPr>
      </p:pic>
      <p:sp>
        <p:nvSpPr>
          <p:cNvPr id="6" name="Segnaposto piè di pagina 6">
            <a:extLst>
              <a:ext uri="{FF2B5EF4-FFF2-40B4-BE49-F238E27FC236}">
                <a16:creationId xmlns:a16="http://schemas.microsoft.com/office/drawing/2014/main" id="{208732A2-4BBE-AEC2-6046-44D498A25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2277" y="6335879"/>
            <a:ext cx="8208912" cy="365125"/>
          </a:xfrm>
        </p:spPr>
        <p:txBody>
          <a:bodyPr/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Chimica organica e propedeutica biochimica - Medicina e chirurgia </a:t>
            </a:r>
            <a:r>
              <a:rPr lang="it-IT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[14-361] e Odontoiatria e protesi dentaria [14-362] 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ADD760FF-5651-6EFF-8E01-34E395EF4F91}"/>
              </a:ext>
            </a:extLst>
          </p:cNvPr>
          <p:cNvSpPr txBox="1"/>
          <p:nvPr/>
        </p:nvSpPr>
        <p:spPr>
          <a:xfrm>
            <a:off x="539552" y="620688"/>
            <a:ext cx="6624736" cy="51051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1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JOVE</a:t>
            </a:r>
            <a:endParaRPr lang="it-IT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JoVE è una piattaforma di video-contenuti a supporto della didattica e della ricerca che l’Università mette a disposizione di tutti i suoi utenti (docenti e studenti).</a:t>
            </a:r>
            <a:br>
              <a:rPr lang="it-IT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it-IT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 il corso di CHIMICA e PROPEDEUTICA BIOCHIMICA ho selezionato dei contenuti che possono esservi utili per lo studio e il ripasso, che ho raccolto in una </a:t>
            </a:r>
            <a:r>
              <a:rPr lang="it-IT" sz="14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MyClass</a:t>
            </a:r>
            <a:r>
              <a:rPr lang="it-IT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di JoVE, un ambiente didattico a cui potete accedere attraverso questo link, utilizzando l'indirizzo mail istituzionale.</a:t>
            </a:r>
            <a:br>
              <a:rPr lang="it-IT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it-IT" sz="14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https://app.jove.com/join-class?code=6A1BCC72</a:t>
            </a:r>
            <a:br>
              <a:rPr lang="it-IT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it-IT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Una volta cliccato sul link, potete seguire le istruzioni che trovate nel file PDF allegato (</a:t>
            </a:r>
            <a:r>
              <a:rPr lang="it-IT" sz="1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Guida accesso </a:t>
            </a:r>
            <a:r>
              <a:rPr lang="it-IT" sz="14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MyClass</a:t>
            </a:r>
            <a:r>
              <a:rPr lang="it-IT" sz="1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JoVE</a:t>
            </a:r>
            <a:r>
              <a:rPr lang="it-IT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).</a:t>
            </a:r>
            <a:br>
              <a:rPr lang="it-IT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it-IT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All’interno della classe sono disponibili video contenuti inerenti ai temi trattati</a:t>
            </a:r>
            <a:br>
              <a:rPr lang="it-IT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it-IT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 doveste riscontrare problemi di accesso, potete contattare il referente tecnico-scientifico di JoVE, Matteo Cabrini, all’indirizzo </a:t>
            </a:r>
            <a:r>
              <a:rPr lang="it-IT" sz="1400" u="sng" kern="100" dirty="0">
                <a:solidFill>
                  <a:srgbClr val="467886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5"/>
              </a:rPr>
              <a:t>matteo.cabrini@jove.com</a:t>
            </a:r>
            <a:r>
              <a:rPr lang="it-IT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indicando la vostra mail istituzionale e il problema riscontrato.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 allegano: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it-IT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 guida in formato PDF che spiega passo dopo passo come completare la registrazione e accedere alla piattaforma.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it-IT" sz="1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Una slide in formato PDF contenente il link di accesso alla classe anche in formato QR code, così che gli studenti possano registrarsi direttamente durante la lezione utilizzando tablet o smartphone.</a:t>
            </a:r>
          </a:p>
        </p:txBody>
      </p:sp>
    </p:spTree>
    <p:extLst>
      <p:ext uri="{BB962C8B-B14F-4D97-AF65-F5344CB8AC3E}">
        <p14:creationId xmlns:p14="http://schemas.microsoft.com/office/powerpoint/2010/main" val="41101769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C:\Programmi\Microsoft Office\Templates\Presentation Designs\Arco.pot</Template>
  <TotalTime>8</TotalTime>
  <Words>1274</Words>
  <Application>Microsoft Office PowerPoint</Application>
  <PresentationFormat>Presentazione su schermo (4:3)</PresentationFormat>
  <Paragraphs>223</Paragraphs>
  <Slides>15</Slides>
  <Notes>14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21" baseType="lpstr">
      <vt:lpstr>Aptos</vt:lpstr>
      <vt:lpstr>Aptos Display</vt:lpstr>
      <vt:lpstr>Arial</vt:lpstr>
      <vt:lpstr>Times New Roman</vt:lpstr>
      <vt:lpstr>Wingdings</vt:lpstr>
      <vt:lpstr>Tema di Office</vt:lpstr>
      <vt:lpstr>Insegnamento di Chimica Organica e Propedeutica Biochimica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CORSO DI BIOCHIMICA Prof. Nicola Volpi</dc:title>
  <dc:creator>Volpi</dc:creator>
  <cp:lastModifiedBy>Alina MASELLI</cp:lastModifiedBy>
  <cp:revision>235</cp:revision>
  <cp:lastPrinted>2015-02-24T13:40:02Z</cp:lastPrinted>
  <dcterms:created xsi:type="dcterms:W3CDTF">2002-07-18T11:37:14Z</dcterms:created>
  <dcterms:modified xsi:type="dcterms:W3CDTF">2026-08-28T08:52:13Z</dcterms:modified>
</cp:coreProperties>
</file>