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4" r:id="rId2"/>
    <p:sldId id="256" r:id="rId3"/>
    <p:sldId id="265" r:id="rId4"/>
    <p:sldId id="258" r:id="rId5"/>
    <p:sldId id="263" r:id="rId6"/>
    <p:sldId id="266" r:id="rId7"/>
    <p:sldId id="288" r:id="rId8"/>
    <p:sldId id="287" r:id="rId9"/>
    <p:sldId id="267" r:id="rId10"/>
    <p:sldId id="268" r:id="rId11"/>
    <p:sldId id="269" r:id="rId12"/>
    <p:sldId id="277" r:id="rId13"/>
    <p:sldId id="281" r:id="rId14"/>
    <p:sldId id="278" r:id="rId15"/>
    <p:sldId id="282" r:id="rId16"/>
    <p:sldId id="283" r:id="rId17"/>
    <p:sldId id="285" r:id="rId18"/>
    <p:sldId id="284" r:id="rId19"/>
    <p:sldId id="286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78"/>
    <p:restoredTop sz="94663"/>
  </p:normalViewPr>
  <p:slideViewPr>
    <p:cSldViewPr snapToGrid="0">
      <p:cViewPr varScale="1">
        <p:scale>
          <a:sx n="107" d="100"/>
          <a:sy n="107" d="100"/>
        </p:scale>
        <p:origin x="10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12A2F-AE5C-514D-A070-2F6DA201D8BD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D2805-243D-744B-90C8-D55ADF54D6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61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187B8-0A2B-2863-90A6-A07DACD6B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8CEAC2A-712F-7709-2FF4-F13848527A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037AC46-A862-F9BB-C61F-B6B161B17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CCC561-2E43-7104-2F3F-CE72D58B93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7292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D737-8143-701B-5034-6BCA09AA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D916D76-05C2-58F5-97EA-F89C2E701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296533D-EFBD-B362-AE3C-45D5D55D7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AE999E-F9E0-7857-95A4-05E5E71D6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7193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8A18-C3C9-6930-2670-D493430EA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F63A617-6E70-A7FD-524E-17C20C98F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F7ECF10-C377-16EE-A795-9D2575ECD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C4150C4-A303-F6A9-376D-24B692C499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44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07761-F5C0-188E-71B1-F14F020E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78A9ACF-9582-D222-E830-A2C84E8F2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53500AA-C61D-1DEF-0139-E9EFCFB64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CCE4CF0-4C84-B36F-49CC-F00FA2224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176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71B6-5388-8BA3-F399-22DB36E9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5253C3B-56BC-90C3-83DD-C4ECB3E8A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7002F56-C0F3-3B83-FE84-4C8B2CE5F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8A4FB8E-E6DF-E34C-36CA-96404E69C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0853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CA7CE-357D-AAFF-F5A0-2E108D85E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00EB9A3-0625-5EBE-508E-96D76F396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4D8629A-3254-371F-8DD8-66B492297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EC2BD44-2E17-1A8C-2119-11F6FEF0B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130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226B8-31B6-34CB-5B72-C75C6ADDC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D53D267-3B2A-3070-2AB6-205139D2B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B64E84B-CDDE-CFB5-35E1-4BB02CD547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F9DD333-2C38-A40C-68E6-EF6B60104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6568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2465-88E6-47C7-DC80-3F931FDDF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48ECFE8-9991-5E28-456F-670920983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E7E8D15-53B1-23F0-B0C5-AE5B1C339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0ABA49-01EA-4FD9-D047-4CD1E3151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0712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6B254-4224-8632-8AA0-8A62E4503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3353E7D-2C62-27EC-DBF8-458DE8C6F3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F3B048D-71FA-573D-6992-3BF7354B9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C119DD-78EB-B8F2-5921-4F5E69D65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9569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F9A29-D615-4BE5-C6CC-F81EDF5D0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5B12607-43FF-E253-8A45-A78203CC75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B0017C9-1C1C-AE2C-3115-7E457A7D8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685A40F-A289-D97F-A12C-4D1E32E54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0827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33E33-693F-AC8E-23EA-8EC630305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7B19AB3-1D77-519E-7963-BB0F7C0E7E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5193147-743A-B0BD-3F1D-8636CFCC8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ECCA429-1206-4182-03AF-30C554F01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521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509A-2AD5-36E3-35A2-4A138FED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BB1D0BC-9F83-2F56-C38D-16722819F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E5DC417-CDC3-2355-A4F0-879B7565F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10F80D2-BA56-C7F4-74CB-38986B827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D2805-243D-744B-90C8-D55ADF54D650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40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315FAD-0A1C-FA1C-A9F9-4B8CB7EC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BA2277B-C19E-853A-CAC8-4BDF6652D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9E79B2-379D-0850-4FC8-BBE7AA71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DB026E-F05A-E775-ECE1-C7BA09E9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9E41B7-9575-55F8-FDA8-7B8C4128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122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913829-8204-30DB-2F9D-F7E32F2B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9F5051-4325-B8CF-F9B4-B2D952C44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51FF9E-C9CF-A7A1-5778-513BF3A05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4AFE33-EA99-5D5B-06F8-997F149B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BA3CFF-9D1B-AEF7-C8F7-03276C735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047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82730B-EB8E-3041-8746-2A84F0DE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61DF02-3BFF-7B9F-9943-166C862AA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1A2D3D-29C2-8460-D8E4-3D1A04DC7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3A7AE3-1BF6-6A41-71A2-DD13F669B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5D04C7-634C-1340-1365-4AFFC8A2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2076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7315AF-0B2F-12C8-6EE0-6DBD41B26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A1C26D-0092-6EB2-9BEF-CBC131837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0056F03-AA1C-E270-BFA3-911E4BAAD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351261-AC5D-AE42-5878-54906D0A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35F27E-1528-FDD5-649E-3D2B3EA13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B74E82-0ADF-D603-64E7-DF9FBA0E2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6123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96FBB1-348D-5234-987C-C3949383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0B05C5C-5D41-903E-17E7-97E74CBA3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BAAA288-0D64-5D4C-3F96-F2882B528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0A37A68-5974-EF89-4171-0A9FAE55D3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534FAD8-5A35-F46E-4B2E-535EC7C71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9DDDEDC-D6CC-C1A2-4BA0-0B8DE374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A42DEEB-1F6E-405A-32DB-CA8DA8E1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11EB80-A4D3-C7AD-BAE4-D33BF4AC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969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4BDBE-759C-9523-9DA3-D22242042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BA45245-9398-D354-94F5-6E8F98D2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30A2A9-5DD8-5D68-6066-85BD163F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995BA0-E261-678D-1171-1B6340493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22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5C1A2C1-88C5-6F6B-A913-FB51A3B0E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1E03F58-A920-2F82-D8B7-EA0AB8E43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3A1E46D-2E1F-EC33-47D2-EE2F7EC53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22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07A6D6-24F4-40C2-2B72-4180C9B8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97DD1C-C472-1C6C-C637-01E5B417A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EA36DEA-328B-B232-DB9A-F40567705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6DC0BCB-CD52-0424-96BA-B3E16D83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2563255-740E-2D47-21DF-C88D8A7E8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32EF5A7-66D7-4ACD-73E2-9F6C1A5A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974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E1947A-BAA1-435E-4F28-FDB9EBFED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98B8044-F33C-2D7C-F6D0-AADF5C1D3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CE8A626-A5FA-81C0-8113-1BF7E1826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AFA9F9-7CEA-C44E-C56A-4096EAAC3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D3AFC3-F773-6B58-E51B-7D936A7C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CD8930-CA2C-C248-0FF0-0E6351B6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01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CF5CB4-F9E8-40E4-C543-1290360A4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F20DE38-66F9-192D-5266-F6B911BBD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A1BBCF-78C2-39FA-8993-5A955C46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D60838-5D31-8B17-D0BE-CFCDED75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0D75B3-6875-8C80-790D-620A72A02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631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45B0B15-9DBD-D5A2-42FF-63B66FB5B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1B8CD4-A3D1-5047-67C6-8FA7BD5FE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AC74AE-2A58-BC8D-E551-D15966B0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E180BA-2198-18B4-1D0E-ADB8FF675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F5FF94-A800-9F0C-BD9E-9C4F6EC5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745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1F4D204-EBC1-E475-E733-E59F2EEA8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1BA6676-6E69-A88D-F20C-A52AD66B7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CFEF87-E18C-CA9E-FA62-D81624A91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4C8D30-EE98-141E-3971-8CA7015EC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60DA9F-0782-DE78-9459-3162D1F12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219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CFA24-7595-9B4F-7011-D911CD68D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r>
              <a:rPr lang="en-IT" sz="4000" dirty="0">
                <a:solidFill>
                  <a:srgbClr val="FFFFFF"/>
                </a:solidFill>
              </a:rPr>
              <a:t>Insegnamento di Biologia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DA9B7-6844-C143-785D-89481EDCE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rmAutofit/>
          </a:bodyPr>
          <a:lstStyle/>
          <a:p>
            <a:pPr algn="l"/>
            <a:r>
              <a:rPr lang="it-IT" sz="2000" dirty="0">
                <a:solidFill>
                  <a:srgbClr val="FFFFFF"/>
                </a:solidFill>
              </a:rPr>
              <a:t> aa </a:t>
            </a:r>
            <a:r>
              <a:rPr lang="en-IT" sz="2000" dirty="0">
                <a:solidFill>
                  <a:srgbClr val="FFFFFF"/>
                </a:solidFill>
              </a:rPr>
              <a:t>2026-27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BEB11D-6DB5-5838-CDB1-27E023C72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0" y="355172"/>
            <a:ext cx="40259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8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C574A408-0B1A-B5AB-75C4-2D7349A5DA07}"/>
              </a:ext>
            </a:extLst>
          </p:cNvPr>
          <p:cNvSpPr txBox="1"/>
          <p:nvPr/>
        </p:nvSpPr>
        <p:spPr>
          <a:xfrm>
            <a:off x="73572" y="1441132"/>
            <a:ext cx="12044855" cy="541686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buNone/>
            </a:pPr>
            <a:r>
              <a:rPr lang="it-IT" sz="2800" b="1" i="0" u="none" strike="noStrike" dirty="0">
                <a:solidFill>
                  <a:srgbClr val="FF0000"/>
                </a:solidFill>
                <a:effectLst/>
              </a:rPr>
              <a:t>Struttura del Credito Formativo Universitario (CFU) </a:t>
            </a:r>
          </a:p>
          <a:p>
            <a:pPr algn="ctr">
              <a:buNone/>
            </a:pPr>
            <a:r>
              <a:rPr lang="it-IT" sz="2800" b="1" i="0" u="none" strike="noStrike" dirty="0">
                <a:solidFill>
                  <a:srgbClr val="FF0000"/>
                </a:solidFill>
                <a:effectLst/>
              </a:rPr>
              <a:t>e Obiettivi della Didattica</a:t>
            </a:r>
          </a:p>
          <a:p>
            <a:pPr algn="l">
              <a:buNone/>
            </a:pPr>
            <a:endParaRPr lang="it-IT" sz="2400" b="1" i="0" u="none" strike="noStrike" dirty="0">
              <a:solidFill>
                <a:srgbClr val="FF0000"/>
              </a:solidFill>
              <a:effectLst/>
            </a:endParaRPr>
          </a:p>
          <a:p>
            <a:pPr algn="l">
              <a:buNone/>
            </a:pPr>
            <a:r>
              <a:rPr lang="it-IT" sz="2400" b="1" i="0" u="sng" strike="noStrike" dirty="0">
                <a:solidFill>
                  <a:srgbClr val="FF0000"/>
                </a:solidFill>
                <a:effectLst/>
              </a:rPr>
              <a:t>1. Definizione del CFU</a:t>
            </a:r>
          </a:p>
          <a:p>
            <a:pPr algn="just">
              <a:buNone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Ai sensi della normativa vigente, un Credito Formativo Universitario (CFU) equivale a 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</a:rPr>
              <a:t>25 ore di impegno complessivo dello studente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. </a:t>
            </a:r>
          </a:p>
          <a:p>
            <a:pPr algn="just">
              <a:buNone/>
            </a:pPr>
            <a:endParaRPr lang="it-IT" sz="2000" b="0" i="0" u="none" strike="noStrike" dirty="0">
              <a:solidFill>
                <a:srgbClr val="000000"/>
              </a:solidFill>
              <a:effectLst/>
            </a:endParaRPr>
          </a:p>
          <a:p>
            <a:pPr algn="just">
              <a:buNone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Tale impegno, per questo insegnamento nel semestre filtro, </a:t>
            </a:r>
            <a:r>
              <a:rPr lang="it-IT" sz="2000" dirty="0">
                <a:solidFill>
                  <a:srgbClr val="000000"/>
                </a:solidFill>
              </a:rPr>
              <a:t>si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 articola in: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b="1" i="0" u="none" strike="noStrike" dirty="0">
                <a:solidFill>
                  <a:srgbClr val="000000"/>
                </a:solidFill>
                <a:effectLst/>
              </a:rPr>
              <a:t>12,5 ore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 di attività didattica assistita (lezioni frontali);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b="1" i="0" u="none" strike="noStrike" dirty="0">
                <a:solidFill>
                  <a:srgbClr val="000000"/>
                </a:solidFill>
                <a:effectLst/>
              </a:rPr>
              <a:t>12,5 ore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 di studio individuale, finalizzate all’approfondimento e all’elaborazione autonoma dei contenuti.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b="1" i="0" u="sng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it-IT" sz="2400" b="1" i="0" u="sng" strike="noStrike" dirty="0">
                <a:solidFill>
                  <a:srgbClr val="FF0000"/>
                </a:solidFill>
                <a:effectLst/>
              </a:rPr>
              <a:t>2. Finalità delle Attività Didattiche</a:t>
            </a:r>
          </a:p>
          <a:p>
            <a:pPr algn="l">
              <a:buNone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Le attività didattiche erogate hanno l’obiettivo di: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fornire le conoscenze di base necessarie per la comprensione degli argomenti trattati;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sviluppare il senso critico e la capacità di analisi;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promuovere l’autonomia nello studio e nella rielaborazione dei contenuti.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FA9A5-89F6-D89D-994A-11AFCA61D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43530" cy="10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6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4834-AD20-09EB-A74C-6C3D194C5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C347626-BC4E-7598-3D93-E46EEFE1CF16}"/>
              </a:ext>
            </a:extLst>
          </p:cNvPr>
          <p:cNvSpPr txBox="1"/>
          <p:nvPr/>
        </p:nvSpPr>
        <p:spPr>
          <a:xfrm>
            <a:off x="73572" y="1229710"/>
            <a:ext cx="12044855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buNone/>
            </a:pPr>
            <a:r>
              <a:rPr lang="it-IT" sz="2800" b="1" i="0" u="none" strike="noStrike" dirty="0">
                <a:solidFill>
                  <a:srgbClr val="FF0000"/>
                </a:solidFill>
                <a:effectLst/>
              </a:rPr>
              <a:t>Struttura del Credito Formativo Universitario (CFU) </a:t>
            </a:r>
          </a:p>
          <a:p>
            <a:pPr algn="ctr">
              <a:buNone/>
            </a:pPr>
            <a:r>
              <a:rPr lang="it-IT" sz="2800" b="1" i="0" u="none" strike="noStrike" dirty="0">
                <a:solidFill>
                  <a:srgbClr val="FF0000"/>
                </a:solidFill>
                <a:effectLst/>
              </a:rPr>
              <a:t>e Obiettivi della Didattica II</a:t>
            </a:r>
          </a:p>
          <a:p>
            <a:pPr algn="l">
              <a:buNone/>
            </a:pPr>
            <a:endParaRPr lang="it-IT" sz="2400" b="1" i="0" u="none" strike="noStrike" dirty="0">
              <a:solidFill>
                <a:srgbClr val="FF0000"/>
              </a:solidFill>
              <a:effectLst/>
            </a:endParaRPr>
          </a:p>
          <a:p>
            <a:pPr algn="just">
              <a:buNone/>
            </a:pPr>
            <a:r>
              <a:rPr lang="it-IT" sz="2400" b="1" i="0" u="sng" strike="noStrike" dirty="0">
                <a:solidFill>
                  <a:srgbClr val="FF0000"/>
                </a:solidFill>
                <a:effectLst/>
              </a:rPr>
              <a:t>3. Copertura dei Contenuti</a:t>
            </a:r>
          </a:p>
          <a:p>
            <a:pPr algn="just">
              <a:buNone/>
            </a:pP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Nel corso delle lezioni verranno affrontati, per quanto possibile, tutti i temi inclusi nel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syllabus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. Tuttavia, in considerazione dei limiti temporali, 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</a:rPr>
              <a:t>il livello di approfondimento potrà variare tra le diverse tematiche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. La trattazione in aula sarà dunque orientata a fornire una solida base concettuale, utile a guidare lo studente nello studio individuale.</a:t>
            </a:r>
          </a:p>
          <a:p>
            <a:pPr algn="just">
              <a:buNone/>
            </a:pPr>
            <a:endParaRPr lang="it-IT" b="0" i="0" u="none" strike="noStrike" dirty="0">
              <a:solidFill>
                <a:srgbClr val="000000"/>
              </a:solidFill>
              <a:effectLst/>
            </a:endParaRPr>
          </a:p>
          <a:p>
            <a:pPr algn="just">
              <a:buNone/>
            </a:pPr>
            <a:r>
              <a:rPr lang="it-IT" sz="2400" b="1" i="0" u="sng" strike="noStrike" dirty="0">
                <a:solidFill>
                  <a:srgbClr val="FF0000"/>
                </a:solidFill>
                <a:effectLst/>
              </a:rPr>
              <a:t>4. Studio Individuale e Materiali di Approfondimento</a:t>
            </a:r>
          </a:p>
          <a:p>
            <a:pPr algn="just"/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Lo studente è tenuto a </a:t>
            </a:r>
            <a:r>
              <a:rPr lang="it-IT" sz="2000" b="1" i="0" u="none" strike="noStrike" dirty="0">
                <a:solidFill>
                  <a:srgbClr val="000000"/>
                </a:solidFill>
                <a:effectLst/>
              </a:rPr>
              <a:t>completare la propria preparazione attraverso attività autonome di studio e approfondimento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, utilizzando i materiali didattici forniti e i testi consigliati. Tali risorse consentono di integrare e consolidare le conoscenze acquisite, nonché di approfondire aspetti non trattati direttamente durante le lezioni, ma ricomprese nel </a:t>
            </a:r>
            <a:r>
              <a:rPr lang="it-IT" sz="2000" b="0" i="0" u="none" strike="noStrike" dirty="0" err="1">
                <a:solidFill>
                  <a:srgbClr val="000000"/>
                </a:solidFill>
                <a:effectLst/>
              </a:rPr>
              <a:t>syllabus</a:t>
            </a:r>
            <a:r>
              <a:rPr lang="it-IT" sz="20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15843D-22F8-E753-C116-57871F3CF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43530" cy="10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04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3D085-7163-6896-D651-E1D88E43D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AF90E25-DD87-A2D6-9DE8-FA29A60B91C8}"/>
              </a:ext>
            </a:extLst>
          </p:cNvPr>
          <p:cNvSpPr txBox="1"/>
          <p:nvPr/>
        </p:nvSpPr>
        <p:spPr>
          <a:xfrm>
            <a:off x="92579" y="1443841"/>
            <a:ext cx="12006841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it-IT" sz="2400" u="sng" dirty="0"/>
          </a:p>
          <a:p>
            <a:pPr algn="just"/>
            <a:endParaRPr lang="it-IT" sz="2400" u="sng" dirty="0"/>
          </a:p>
          <a:p>
            <a:pPr algn="just"/>
            <a:endParaRPr lang="it-IT" sz="2400" u="sng" dirty="0"/>
          </a:p>
          <a:p>
            <a:pPr algn="just"/>
            <a:r>
              <a:rPr lang="it-IT" sz="2400" dirty="0"/>
              <a:t>Le lezioni universitarie prevedono: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b="1" dirty="0">
                <a:solidFill>
                  <a:srgbClr val="FF0000"/>
                </a:solidFill>
              </a:rPr>
              <a:t>il «quarto d’ora accademico» 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che solitamente viene concesso a discrezione del docente e delle necessità del corso. 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Pertanto ogni ora di lezione sarà generalmente di 45 minuti (2 h di lezione /giorno).</a:t>
            </a:r>
            <a:endParaRPr lang="it-IT" sz="2400" u="sng" dirty="0"/>
          </a:p>
          <a:p>
            <a:pPr algn="just"/>
            <a:endParaRPr lang="it-IT" sz="2400" u="sng" dirty="0"/>
          </a:p>
          <a:p>
            <a:pPr algn="just"/>
            <a:endParaRPr lang="it-IT" sz="2400" dirty="0"/>
          </a:p>
          <a:p>
            <a:pPr algn="just"/>
            <a:endParaRPr lang="it-IT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00BFA9-DC65-016B-41B1-C8CCC465B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43530" cy="10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5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9804A-DA46-8286-538D-79421762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6D46236-BF46-A736-1136-C357343A9CC2}"/>
              </a:ext>
            </a:extLst>
          </p:cNvPr>
          <p:cNvSpPr txBox="1"/>
          <p:nvPr/>
        </p:nvSpPr>
        <p:spPr>
          <a:xfrm>
            <a:off x="0" y="937426"/>
            <a:ext cx="1210084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Lingua di Insegnamento</a:t>
            </a:r>
            <a:r>
              <a:rPr lang="it-IT" sz="24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it-I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Italiano</a:t>
            </a:r>
          </a:p>
          <a:p>
            <a:pPr marL="228600" indent="-220663" algn="just">
              <a:buNone/>
            </a:pPr>
            <a:endParaRPr lang="it-I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Prerequisiti</a:t>
            </a:r>
            <a:r>
              <a:rPr lang="it-IT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it-I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sono richieste conoscenze di matematica, fisica, chimica e biologia che rispondono alla preparazione promossa dalle istituzioni scolastiche che organizzano attività educative e didattiche coerenti con le Indicazioni nazionali per i licei e con le Linee guida per gli istituti tecnici e per gli istituti professionali.</a:t>
            </a:r>
          </a:p>
          <a:p>
            <a:pPr marL="228600" indent="-220663" algn="just">
              <a:buNone/>
            </a:pPr>
            <a:endParaRPr lang="it-I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</a:t>
            </a:r>
            <a:r>
              <a:rPr lang="it-IT" sz="2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6 </a:t>
            </a:r>
            <a:r>
              <a:rPr lang="it-IT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(equivalenti a 75 ore di lezione)</a:t>
            </a:r>
          </a:p>
          <a:p>
            <a:pPr marL="228600" indent="-220663" algn="just">
              <a:buNone/>
            </a:pPr>
            <a:endParaRPr lang="it-IT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SSD</a:t>
            </a:r>
            <a:r>
              <a:rPr lang="it-IT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BIOS/10-A</a:t>
            </a:r>
            <a:endParaRPr lang="it-IT" sz="2400" b="1" kern="100" dirty="0">
              <a:solidFill>
                <a:srgbClr val="FF0000"/>
              </a:solidFill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Obiettivi Generali del Corso Integrato</a:t>
            </a:r>
            <a:r>
              <a:rPr lang="it-IT" sz="24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it-I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L’insegnamento di Biologia ha l’obiettivo di fornire agli studenti una preparazione solida e integrata sui fondamenti della biologia, quale base indispensabile per la comprensione dei processi fisiologici e patologici, affrontati nei successivi insegnamenti dell’area biomedica.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127CBE-E7BC-09E0-FB39-5DAECC8416C0}"/>
              </a:ext>
            </a:extLst>
          </p:cNvPr>
          <p:cNvSpPr txBox="1"/>
          <p:nvPr/>
        </p:nvSpPr>
        <p:spPr>
          <a:xfrm>
            <a:off x="3200269" y="145548"/>
            <a:ext cx="6415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3600" b="1" dirty="0">
                <a:solidFill>
                  <a:srgbClr val="0070C0"/>
                </a:solidFill>
              </a:rPr>
              <a:t>INSEGNAMENTO DI BIOLOGIA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3BF9C7-E611-854F-00C2-95C35C2F1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843530" cy="10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0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67C5-DDEF-B8B0-344D-6938BE920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146" y="0"/>
            <a:ext cx="9185923" cy="1325563"/>
          </a:xfrm>
        </p:spPr>
        <p:txBody>
          <a:bodyPr>
            <a:normAutofit fontScale="90000"/>
          </a:bodyPr>
          <a:lstStyle/>
          <a:p>
            <a:pPr marL="228600" indent="-220663"/>
            <a:br>
              <a:rPr lang="it-IT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b="1" u="sng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LIBRI DI TESTO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b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D00C10-A7BF-E16F-1CFF-8858C4EE2BA1}"/>
              </a:ext>
            </a:extLst>
          </p:cNvPr>
          <p:cNvSpPr txBox="1"/>
          <p:nvPr/>
        </p:nvSpPr>
        <p:spPr>
          <a:xfrm>
            <a:off x="203436" y="5370729"/>
            <a:ext cx="47513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Cooper G.M.</a:t>
            </a:r>
            <a:r>
              <a:rPr lang="it-IT" dirty="0"/>
              <a:t> La cellula – Un approccio molecolare </a:t>
            </a:r>
            <a:r>
              <a:rPr lang="it-IT" b="1" dirty="0"/>
              <a:t>Piccin</a:t>
            </a:r>
            <a:r>
              <a:rPr lang="it-IT" dirty="0"/>
              <a:t>. </a:t>
            </a:r>
            <a:r>
              <a:rPr lang="en-IT" b="1" dirty="0"/>
              <a:t>Biologia e Genetica - Semestre Filtro Medicina -</a:t>
            </a:r>
            <a:r>
              <a:rPr lang="it-IT" dirty="0"/>
              <a:t>VIII edizione-Luglio 2026- con test a scelta multipla e a completamento per ogni capitolo</a:t>
            </a:r>
            <a:r>
              <a:rPr lang="en-IT" sz="2000" dirty="0"/>
              <a:t> €50</a:t>
            </a:r>
            <a:endParaRPr lang="en-GB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9AA61F-B890-5F6E-7B8E-3EADA2721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2366010" cy="895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7F3DDD-5F48-7F29-82A6-6683078AE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93" y="1487271"/>
            <a:ext cx="2786313" cy="38834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5F7450-6FCE-4566-EFE6-C1198DDBA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8747" y="1325563"/>
            <a:ext cx="2751793" cy="38242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01DA57-3DBE-D839-7D45-BCCDA09DF420}"/>
              </a:ext>
            </a:extLst>
          </p:cNvPr>
          <p:cNvSpPr txBox="1"/>
          <p:nvPr/>
        </p:nvSpPr>
        <p:spPr>
          <a:xfrm>
            <a:off x="7934665" y="5386117"/>
            <a:ext cx="29158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Alberts B</a:t>
            </a:r>
            <a:r>
              <a:rPr lang="it-I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it-IT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</a:t>
            </a:r>
            <a:r>
              <a:rPr lang="it-I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L’essenziale di biologia molecolare della cellula. </a:t>
            </a:r>
            <a:r>
              <a:rPr lang="it-IT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Zanichelli</a:t>
            </a:r>
            <a:r>
              <a:rPr lang="it-I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VI edizione </a:t>
            </a:r>
          </a:p>
          <a:p>
            <a:r>
              <a:rPr lang="it-I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€ 99,80</a:t>
            </a:r>
            <a:r>
              <a:rPr lang="en-IT" dirty="0">
                <a:effectLst/>
              </a:rPr>
              <a:t>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310196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533FC6-64CD-EB04-38BC-D0D54654D9AF}"/>
              </a:ext>
            </a:extLst>
          </p:cNvPr>
          <p:cNvSpPr txBox="1">
            <a:spLocks/>
          </p:cNvSpPr>
          <p:nvPr/>
        </p:nvSpPr>
        <p:spPr>
          <a:xfrm>
            <a:off x="457200" y="1360170"/>
            <a:ext cx="11105493" cy="4967057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0663"/>
            <a:r>
              <a:rPr lang="it-IT" sz="40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PROGRAMMA DI ESAME</a:t>
            </a:r>
          </a:p>
          <a:p>
            <a:pPr marL="228600" indent="-220663"/>
            <a:endParaRPr lang="it-IT" sz="2400" b="1" kern="100" dirty="0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50837" indent="-342900">
              <a:buFont typeface="Wingdings" pitchFamily="2" charset="2"/>
              <a:buChar char="Ø"/>
            </a:pPr>
            <a:r>
              <a:rPr lang="it-IT" sz="2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Tutti gli argomenti presenti sul </a:t>
            </a:r>
            <a:r>
              <a:rPr lang="it-IT" sz="24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syllabus</a:t>
            </a:r>
            <a:r>
              <a:rPr lang="it-IT" sz="2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ministeriale per l’insegnamento di biologia  (</a:t>
            </a:r>
            <a:r>
              <a:rPr lang="it-IT" sz="2400" b="1" kern="1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https://</a:t>
            </a:r>
            <a:r>
              <a:rPr lang="it-IT" sz="2400" b="1" kern="1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www.mur.gov.it</a:t>
            </a:r>
            <a:r>
              <a:rPr lang="it-IT" sz="2400" b="1" kern="1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it-IT" sz="2400" b="1" kern="1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sites</a:t>
            </a:r>
            <a:r>
              <a:rPr lang="it-IT" sz="2400" b="1" kern="1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/default/files/2026-06/Syllabus_BIOLOGIA_%20finale%202026.pdf</a:t>
            </a:r>
            <a:r>
              <a:rPr lang="it-IT" sz="2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350837" indent="-342900" algn="just">
              <a:buFont typeface="Wingdings" pitchFamily="2" charset="2"/>
              <a:buChar char="Ø"/>
            </a:pPr>
            <a:endParaRPr lang="it-IT" sz="25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50837" indent="-342900">
              <a:buFont typeface="Wingdings" pitchFamily="2" charset="2"/>
              <a:buChar char="Ø"/>
            </a:pPr>
            <a:r>
              <a:rPr lang="it-IT" sz="2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Materiale didattico: </a:t>
            </a:r>
            <a:r>
              <a:rPr lang="it-IT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Appunti presi a lezione ed integrati con i libri consigliati o altro materiale online su </a:t>
            </a:r>
            <a:r>
              <a:rPr lang="it-IT" sz="2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Moodle</a:t>
            </a:r>
            <a:r>
              <a:rPr lang="it-IT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UNIMORE  (es. </a:t>
            </a:r>
            <a:r>
              <a:rPr lang="it-IT" sz="2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Jove</a:t>
            </a:r>
            <a:r>
              <a:rPr lang="it-IT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</a:t>
            </a:r>
          </a:p>
          <a:p>
            <a:pPr marL="579437" indent="-571500">
              <a:buFont typeface="Wingdings" pitchFamily="2" charset="2"/>
              <a:buChar char="Ø"/>
            </a:pPr>
            <a:endParaRPr lang="it-IT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50837" indent="-342900">
              <a:buFont typeface="Wingdings" pitchFamily="2" charset="2"/>
              <a:buChar char="Ø"/>
            </a:pPr>
            <a:r>
              <a:rPr lang="it-IT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NB: </a:t>
            </a:r>
            <a:r>
              <a:rPr lang="it-IT" sz="2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 argomenti presenti nel </a:t>
            </a:r>
            <a:r>
              <a:rPr lang="it-IT" sz="2400" b="1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syllabus</a:t>
            </a:r>
            <a:r>
              <a:rPr lang="it-IT" sz="24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ministeriale che eventualmente non verranno trattati a lezione per ragioni di tempo DEVONO ESSERE INTEGRATI DAGLI STUDENTI </a:t>
            </a:r>
            <a:r>
              <a:rPr lang="it-IT" sz="24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MEDIANTE LA CONSULTAZIONE DEI TESTI CONSIGLIATI E RELATIVE RISORSE DIGITALI</a:t>
            </a:r>
            <a:b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IT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55EAF7-E836-CC87-3F2D-34100CB8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08910" cy="102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70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408A1-80E4-7E7D-3E9C-0BDAA046F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DA418-3876-D7E4-58D5-EEC5C6FA8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5" y="1050137"/>
            <a:ext cx="10515600" cy="1325563"/>
          </a:xfrm>
        </p:spPr>
        <p:txBody>
          <a:bodyPr>
            <a:normAutofit fontScale="90000"/>
          </a:bodyPr>
          <a:lstStyle/>
          <a:p>
            <a:pPr marL="228600" indent="-220663"/>
            <a:br>
              <a:rPr lang="it-IT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4000" b="1" u="sng" kern="100" dirty="0" err="1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ATTIVITà</a:t>
            </a:r>
            <a:r>
              <a:rPr lang="it-IT" sz="4000" b="1" u="sng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 tutoraggio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b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A0A72-60C2-977C-DEF8-C1F9026D38FD}"/>
              </a:ext>
            </a:extLst>
          </p:cNvPr>
          <p:cNvSpPr txBox="1"/>
          <p:nvPr/>
        </p:nvSpPr>
        <p:spPr>
          <a:xfrm>
            <a:off x="157655" y="1911489"/>
            <a:ext cx="1187669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dirty="0"/>
              <a:t>1. I </a:t>
            </a:r>
            <a:r>
              <a:rPr lang="en-GB" sz="2400" dirty="0" err="1"/>
              <a:t>docenti</a:t>
            </a:r>
            <a:r>
              <a:rPr lang="en-GB" sz="2400" dirty="0"/>
              <a:t> di </a:t>
            </a:r>
            <a:r>
              <a:rPr lang="en-GB" sz="2400" dirty="0" err="1"/>
              <a:t>Biologia</a:t>
            </a:r>
            <a:r>
              <a:rPr lang="en-GB" sz="2400" dirty="0"/>
              <a:t> </a:t>
            </a:r>
            <a:r>
              <a:rPr lang="en-GB" sz="2400" dirty="0" err="1"/>
              <a:t>saranno</a:t>
            </a:r>
            <a:r>
              <a:rPr lang="en-GB" sz="2400" dirty="0"/>
              <a:t> a </a:t>
            </a:r>
            <a:r>
              <a:rPr lang="en-GB" sz="2400" dirty="0" err="1"/>
              <a:t>disposizione</a:t>
            </a:r>
            <a:r>
              <a:rPr lang="en-GB" sz="2400" dirty="0"/>
              <a:t> per </a:t>
            </a:r>
            <a:r>
              <a:rPr lang="en-GB" sz="2400" dirty="0" err="1"/>
              <a:t>domande</a:t>
            </a:r>
            <a:r>
              <a:rPr lang="en-GB" sz="2400" dirty="0"/>
              <a:t> e </a:t>
            </a:r>
            <a:r>
              <a:rPr lang="en-GB" sz="2400" dirty="0" err="1"/>
              <a:t>chiarimenti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FF0000"/>
                </a:solidFill>
              </a:rPr>
              <a:t>in </a:t>
            </a:r>
            <a:r>
              <a:rPr lang="en-GB" sz="2400" dirty="0" err="1">
                <a:solidFill>
                  <a:srgbClr val="FF0000"/>
                </a:solidFill>
              </a:rPr>
              <a:t>modalità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sincrona</a:t>
            </a:r>
            <a:r>
              <a:rPr lang="en-GB" sz="2400" dirty="0">
                <a:solidFill>
                  <a:srgbClr val="FF0000"/>
                </a:solidFill>
              </a:rPr>
              <a:t> online : </a:t>
            </a:r>
            <a:r>
              <a:rPr lang="en-GB" sz="2400" dirty="0"/>
              <a:t>1.10.26, 27.10.26, 20.11.26, </a:t>
            </a:r>
            <a:r>
              <a:rPr lang="en-GB" sz="2400" dirty="0" err="1"/>
              <a:t>su</a:t>
            </a:r>
            <a:r>
              <a:rPr lang="en-GB" sz="2400" dirty="0"/>
              <a:t> TEAMS ore 14:00-16:00. </a:t>
            </a:r>
            <a:r>
              <a:rPr lang="en-GB" sz="2400" dirty="0" err="1"/>
              <a:t>Entro</a:t>
            </a:r>
            <a:r>
              <a:rPr lang="en-GB" sz="2400" dirty="0"/>
              <a:t> le 12 del Giorno prima del </a:t>
            </a:r>
            <a:r>
              <a:rPr lang="en-GB" sz="2400" dirty="0" err="1"/>
              <a:t>tutoraggio</a:t>
            </a:r>
            <a:r>
              <a:rPr lang="en-GB" sz="2400" dirty="0"/>
              <a:t> il </a:t>
            </a:r>
            <a:r>
              <a:rPr lang="en-GB" sz="2400" dirty="0" err="1"/>
              <a:t>rappresentante</a:t>
            </a:r>
            <a:r>
              <a:rPr lang="en-GB" sz="2400" dirty="0"/>
              <a:t> </a:t>
            </a:r>
            <a:r>
              <a:rPr lang="en-GB" sz="2400" dirty="0" err="1"/>
              <a:t>deve</a:t>
            </a:r>
            <a:r>
              <a:rPr lang="en-GB" sz="2400" dirty="0"/>
              <a:t> aver </a:t>
            </a:r>
            <a:r>
              <a:rPr lang="en-GB" sz="2400" dirty="0" err="1"/>
              <a:t>raccolto</a:t>
            </a:r>
            <a:r>
              <a:rPr lang="en-GB" sz="2400" dirty="0"/>
              <a:t> tutte le </a:t>
            </a:r>
            <a:r>
              <a:rPr lang="en-GB" sz="2400" dirty="0" err="1"/>
              <a:t>domande</a:t>
            </a:r>
            <a:r>
              <a:rPr lang="en-GB" sz="2400" dirty="0"/>
              <a:t> e </a:t>
            </a:r>
            <a:r>
              <a:rPr lang="en-GB" sz="2400" dirty="0" err="1"/>
              <a:t>deve</a:t>
            </a:r>
            <a:r>
              <a:rPr lang="en-GB" sz="2400" dirty="0"/>
              <a:t> </a:t>
            </a:r>
            <a:r>
              <a:rPr lang="en-GB" sz="2400" dirty="0" err="1"/>
              <a:t>inviarle</a:t>
            </a:r>
            <a:r>
              <a:rPr lang="en-GB" sz="2400" dirty="0"/>
              <a:t> ai </a:t>
            </a:r>
            <a:r>
              <a:rPr lang="en-GB" sz="2400" dirty="0" err="1"/>
              <a:t>docenti</a:t>
            </a:r>
            <a:r>
              <a:rPr lang="en-GB" sz="2400" dirty="0"/>
              <a:t>, in modo </a:t>
            </a:r>
            <a:r>
              <a:rPr lang="en-GB" sz="2400" dirty="0" err="1"/>
              <a:t>che</a:t>
            </a:r>
            <a:r>
              <a:rPr lang="en-GB" sz="2400" dirty="0"/>
              <a:t> </a:t>
            </a:r>
            <a:r>
              <a:rPr lang="en-GB" sz="2400" dirty="0" err="1"/>
              <a:t>l’incontro</a:t>
            </a:r>
            <a:r>
              <a:rPr lang="en-GB" sz="2400" dirty="0"/>
              <a:t> del Giorno dopo </a:t>
            </a:r>
            <a:r>
              <a:rPr lang="en-GB" sz="2400" dirty="0" err="1"/>
              <a:t>sia</a:t>
            </a:r>
            <a:r>
              <a:rPr lang="en-GB" sz="2400" dirty="0"/>
              <a:t> </a:t>
            </a:r>
            <a:r>
              <a:rPr lang="en-GB" sz="2400" dirty="0" err="1"/>
              <a:t>produttivo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2. I </a:t>
            </a:r>
            <a:r>
              <a:rPr lang="en-GB" sz="2400" dirty="0" err="1"/>
              <a:t>docenti</a:t>
            </a:r>
            <a:r>
              <a:rPr lang="en-GB" sz="2400" dirty="0"/>
              <a:t> di </a:t>
            </a:r>
            <a:r>
              <a:rPr lang="en-GB" sz="2400" dirty="0" err="1"/>
              <a:t>Biologia</a:t>
            </a:r>
            <a:r>
              <a:rPr lang="en-GB" sz="2400" dirty="0"/>
              <a:t> </a:t>
            </a:r>
            <a:r>
              <a:rPr lang="en-GB" sz="2400" dirty="0" err="1"/>
              <a:t>saranno</a:t>
            </a:r>
            <a:r>
              <a:rPr lang="en-GB" sz="2400" dirty="0"/>
              <a:t> </a:t>
            </a:r>
            <a:r>
              <a:rPr lang="en-GB" sz="2400" dirty="0" err="1"/>
              <a:t>inoltre</a:t>
            </a:r>
            <a:r>
              <a:rPr lang="en-GB" sz="2400" dirty="0"/>
              <a:t> a </a:t>
            </a:r>
            <a:r>
              <a:rPr lang="en-GB" sz="2400" dirty="0" err="1"/>
              <a:t>disposizione</a:t>
            </a:r>
            <a:r>
              <a:rPr lang="en-GB" sz="2400" dirty="0"/>
              <a:t> per </a:t>
            </a:r>
            <a:r>
              <a:rPr lang="en-GB" sz="2400" dirty="0" err="1"/>
              <a:t>domande</a:t>
            </a:r>
            <a:r>
              <a:rPr lang="en-GB" sz="2400" dirty="0"/>
              <a:t> e </a:t>
            </a:r>
            <a:r>
              <a:rPr lang="en-GB" sz="2400" dirty="0" err="1"/>
              <a:t>chiarimenti</a:t>
            </a:r>
            <a:r>
              <a:rPr lang="en-GB" sz="2400" dirty="0"/>
              <a:t> </a:t>
            </a:r>
            <a:r>
              <a:rPr lang="en-GB" sz="2400" dirty="0" err="1"/>
              <a:t>sul</a:t>
            </a:r>
            <a:r>
              <a:rPr lang="en-GB" sz="2400" dirty="0"/>
              <a:t> forum del TEAM</a:t>
            </a:r>
            <a:r>
              <a:rPr lang="en-GB" sz="2400" b="1" dirty="0"/>
              <a:t> 2025 SFMC-01 </a:t>
            </a:r>
            <a:r>
              <a:rPr lang="en-GB" sz="2400" b="1" dirty="0" err="1"/>
              <a:t>Biologia</a:t>
            </a:r>
            <a:r>
              <a:rPr lang="en-GB" sz="2400" b="1" dirty="0"/>
              <a:t> e </a:t>
            </a:r>
            <a:r>
              <a:rPr lang="en-GB" sz="2400" b="1" dirty="0" err="1"/>
              <a:t>genetica</a:t>
            </a:r>
            <a:r>
              <a:rPr lang="en-GB" sz="2400" b="1" dirty="0"/>
              <a:t> </a:t>
            </a:r>
            <a:r>
              <a:rPr lang="en-GB" sz="2400" dirty="0">
                <a:solidFill>
                  <a:srgbClr val="FF0000"/>
                </a:solidFill>
              </a:rPr>
              <a:t>in </a:t>
            </a:r>
            <a:r>
              <a:rPr lang="en-GB" sz="2400" dirty="0" err="1">
                <a:solidFill>
                  <a:srgbClr val="FF0000"/>
                </a:solidFill>
              </a:rPr>
              <a:t>modalità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asincrona</a:t>
            </a:r>
            <a:r>
              <a:rPr lang="en-GB" sz="2400" dirty="0">
                <a:solidFill>
                  <a:srgbClr val="FF0000"/>
                </a:solidFill>
              </a:rPr>
              <a:t>.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IT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C6706E-09D9-08C1-3C64-B0ACC134D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43530" cy="10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75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442A0-E929-A166-6117-FA60C27C8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0463D65-3A9B-0A6A-4152-41E3D986EC60}"/>
              </a:ext>
            </a:extLst>
          </p:cNvPr>
          <p:cNvSpPr txBox="1"/>
          <p:nvPr/>
        </p:nvSpPr>
        <p:spPr>
          <a:xfrm>
            <a:off x="0" y="517013"/>
            <a:ext cx="12100845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Obiettivi Specifici del Corso Integrato</a:t>
            </a:r>
            <a:r>
              <a:rPr lang="it-IT" sz="24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endParaRPr lang="it-IT" sz="2400" u="sng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400" i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Conoscenza e comprensione</a:t>
            </a:r>
          </a:p>
          <a:p>
            <a:pPr marL="228600" indent="-220663" algn="just">
              <a:buNone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 termine del corso lo studente sarà in grado di:</a:t>
            </a:r>
          </a:p>
          <a:p>
            <a:pPr marL="465137" indent="-457200" algn="just">
              <a:buFont typeface="Wingdings" pitchFamily="2" charset="2"/>
              <a:buChar char="Ø"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Descrivere la struttura e la funzione delle principali macromolecole biologiche e comprendere le basi molecolari della materia vivente</a:t>
            </a:r>
          </a:p>
          <a:p>
            <a:pPr marL="465137" indent="-457200" algn="just">
              <a:buFont typeface="Wingdings" pitchFamily="2" charset="2"/>
              <a:buChar char="Ø"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Comprendere l’organizzazione e la compartimentalizzazione cellulare, il traffico intracellulare e le interazioni tra cellule e ambiente esterno</a:t>
            </a:r>
          </a:p>
          <a:p>
            <a:pPr marL="465137" indent="-457200" algn="just">
              <a:buFont typeface="Wingdings" pitchFamily="2" charset="2"/>
              <a:buChar char="Ø"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Illustrare i meccanismi molecolari e cellulari che regolano l'espressione e la trasmissione dell’informazione genetica ed epigenetica identificando le loro implicazioni nelle patologie ereditarie.</a:t>
            </a:r>
          </a:p>
          <a:p>
            <a:pPr marL="465137" indent="-457200" algn="just">
              <a:buFont typeface="Wingdings" pitchFamily="2" charset="2"/>
              <a:buChar char="Ø"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Illustrare i fondamenti della comunicazione cellulare e della trasduzione del segnale, con particolare attenzione al controllo della proliferazione, e della morte cellulare, nonché i processi che regolano la mitosi e la meiosi nelle cellule germinali</a:t>
            </a:r>
          </a:p>
          <a:p>
            <a:pPr marL="228600" indent="-220663" algn="just">
              <a:buNone/>
            </a:pPr>
            <a:endParaRPr lang="it-IT" sz="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1.a </a:t>
            </a:r>
            <a:r>
              <a:rPr lang="it-IT" sz="2400" i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Capacità di applicare conoscenza e comprensione</a:t>
            </a:r>
          </a:p>
          <a:p>
            <a:pPr marL="228600" indent="-220663" algn="just">
              <a:buNone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 termine del corso lo studente sarà in grado di: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Applicare le conoscenze biologiche di base per comprendere i processi cellulari normali e patologici rilevanti in ambito medico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Interpretare dati sperimentali relativi alla struttura e funzione della cellula e dei suoi vari componenti, alla regolazione genica e ai meccanismi di segnalazione intracellulare e intercellulare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Utilizzare queste conoscenze e gli approcci metodologici acquisiti per i futuri studi in ambito biomedico</a:t>
            </a:r>
          </a:p>
          <a:p>
            <a:pPr marL="228600" indent="-220663" algn="just">
              <a:buNone/>
            </a:pP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endParaRPr lang="it-I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8AFE49-AC19-59C1-49CA-DF9FE0FC3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470" y="71243"/>
            <a:ext cx="2843530" cy="10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56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A8ABE-C033-E50A-E803-C89E97C97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E82F92C-269F-0480-B11F-F421B435B897}"/>
              </a:ext>
            </a:extLst>
          </p:cNvPr>
          <p:cNvSpPr txBox="1"/>
          <p:nvPr/>
        </p:nvSpPr>
        <p:spPr>
          <a:xfrm>
            <a:off x="0" y="517013"/>
            <a:ext cx="1210084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Obiettivi Specifici del Corso Integrato</a:t>
            </a:r>
            <a:r>
              <a:rPr lang="it-IT" sz="24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endParaRPr lang="it-IT" sz="2400" u="sng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endParaRPr lang="it-IT" sz="2400" i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400" i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it-IT" sz="2400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Autonomia di giudizio</a:t>
            </a:r>
          </a:p>
          <a:p>
            <a:pPr marL="7937" algn="just"/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 termine del corso lo studente sarà in grado di: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valutare criticamente le informazioni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formare opinioni informate 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prendere decisioni autonome</a:t>
            </a:r>
          </a:p>
          <a:p>
            <a:pPr marL="293687" indent="-285750" algn="just">
              <a:buFont typeface="Arial" panose="020B0604020202020204" pitchFamily="34" charset="0"/>
              <a:buChar char="•"/>
            </a:pPr>
            <a:endParaRPr lang="it-IT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400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Abilità comunicative:</a:t>
            </a:r>
          </a:p>
          <a:p>
            <a:pPr marL="228600" indent="-220663" algn="just">
              <a:buNone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 termine del corso lo studente sarà in grado di: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esprimere in modo chiaro e efficace le proprie informazioni e conoscenze</a:t>
            </a:r>
          </a:p>
          <a:p>
            <a:pPr marL="228600" indent="-220663" algn="just">
              <a:buNone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228600" indent="-220663" algn="just">
              <a:buNone/>
            </a:pPr>
            <a:r>
              <a:rPr lang="it-IT" sz="2400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Capacità di apprendimento</a:t>
            </a:r>
          </a:p>
          <a:p>
            <a:pPr marL="228600" indent="-220663" algn="just">
              <a:buNone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 termine del corso lo studente sarà in grado di: 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apprendere in modo autonomo e continuo</a:t>
            </a:r>
          </a:p>
          <a:p>
            <a:pPr marL="350837" indent="-342900" algn="just">
              <a:buFont typeface="Wingdings" pitchFamily="2" charset="2"/>
              <a:buChar char="Ø"/>
            </a:pPr>
            <a:r>
              <a:rPr lang="it-IT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aggiornare le proprie competenze e conoscenze </a:t>
            </a:r>
          </a:p>
          <a:p>
            <a:pPr marL="228600" indent="-220663" algn="just">
              <a:buNone/>
            </a:pPr>
            <a:endParaRPr lang="it-I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2DC93-A853-DF6D-6239-5024FCCCF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470" y="108913"/>
            <a:ext cx="2843530" cy="10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02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D6175-0D54-2B30-EF19-0B348C3F9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2FB9642-C118-6F07-F4BE-2BAFB1014FE1}"/>
              </a:ext>
            </a:extLst>
          </p:cNvPr>
          <p:cNvSpPr txBox="1"/>
          <p:nvPr/>
        </p:nvSpPr>
        <p:spPr>
          <a:xfrm>
            <a:off x="-1" y="17132"/>
            <a:ext cx="12100845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u="sng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Obiettivi specifici di apprendimento </a:t>
            </a:r>
          </a:p>
          <a:p>
            <a:pPr marL="228600" indent="-220663" algn="just">
              <a:buNone/>
            </a:pP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800" b="1" kern="100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1.</a:t>
            </a:r>
            <a:r>
              <a:rPr lang="it-IT" sz="2800" kern="100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it-IT" b="1" i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basi dell’organizzazione biologica e molecolare della vita 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 0,5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>
              <a:buNone/>
            </a:pPr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Sebastiano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Rontauroli</a:t>
            </a: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L’albero della vita. 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 organismi e la teoria cellulare. Le proprietà fondamentali della materia vivente.</a:t>
            </a:r>
          </a:p>
          <a:p>
            <a:pPr marL="228600" indent="-220663" algn="just">
              <a:buNone/>
            </a:pP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 virus</a:t>
            </a:r>
            <a:r>
              <a:rPr lang="it-IT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Caratteristiche generali. L’acido nucleico, il capside e l’involucro membranoso. Le varie classi di virus animali. Il ciclo litico e lisogenico di un virus batterico. Il ciclo di un virus animale. Il ciclo di un retrovirus. Modalità di entrata e di uscita di un virus da una cellula animale.</a:t>
            </a:r>
          </a:p>
          <a:p>
            <a:pPr marL="228600" indent="-220663" algn="just">
              <a:buNone/>
            </a:pP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La cellula procariotica: 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membrana plasmatica, la parete, la membrana esterna, la capsula, le fimbrie e i pili, i flagelli. I batteri Gram positivi e Gram negativi (la colorazione di Gram). Gli eubatteri e gli archeobatteri. Trasferimento genico orizzontali nei batteri: trasformazione, coniugazione e trasduzione: caratteristiche e importanza biologica.</a:t>
            </a:r>
          </a:p>
          <a:p>
            <a:pPr marL="228600" indent="-220663" algn="just">
              <a:buNone/>
            </a:pP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La cellula eucariotica: 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sistema delle </a:t>
            </a:r>
            <a:r>
              <a:rPr lang="it-IT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endomembrane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La generazione del nucleo, l’</a:t>
            </a:r>
            <a:r>
              <a:rPr lang="it-IT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endosimbiosi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per la generazione dei mitocondri. Dagli organismi unicellulari a quelli pluricellulari complessi.</a:t>
            </a:r>
          </a:p>
          <a:p>
            <a:pPr marL="228600" indent="-220663" algn="just">
              <a:buNone/>
            </a:pP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Le basi della struttura e funzione delle macromolecole biologiche: 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 zuccheri e i carboidrati. I lipidi. Gli amminoacidi, il legame peptidico e le proteine e la struttura delle proteine, con i loro domini proteici e siti attivi. L’esempio degli enzimi con concetti di base e classi principali (es.: chinasi-fosfatasi, </a:t>
            </a:r>
            <a:r>
              <a:rPr lang="it-IT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ubiquitinasi-deubiquitinasi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it-IT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acetilasi-deacetilasi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Le principali modificazioni post- traduzionali delle proteine (es.: la fosforilazione, l’acetilazione, la </a:t>
            </a:r>
            <a:r>
              <a:rPr lang="it-IT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glicosilazione</a:t>
            </a:r>
            <a:r>
              <a:rPr lang="it-I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l’aggiunta di lipidi). I nucleotidi e gli acidi nucleici. Il modello di Watson e Crick e la doppia elica del DNA. Gli RNA: struttura e funzioni. RNA codificanti e non codificanti. Gli aspetti di base del metabolismo (i concetti di anabolismo e catabolismo, le reazioni di condensazione e di idrolisi).</a:t>
            </a:r>
          </a:p>
          <a:p>
            <a:pPr marL="228600" indent="-220663" algn="just">
              <a:buNone/>
            </a:pP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28D75-9A12-565D-D0FB-2836EDD82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3160" y="0"/>
            <a:ext cx="2148840" cy="81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23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525BE-48AC-6999-7E39-404120DB2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40161B8-D42A-9D65-9F44-69B252246E5C}"/>
              </a:ext>
            </a:extLst>
          </p:cNvPr>
          <p:cNvSpPr txBox="1"/>
          <p:nvPr/>
        </p:nvSpPr>
        <p:spPr>
          <a:xfrm>
            <a:off x="0" y="0"/>
            <a:ext cx="12100845" cy="689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/>
            <a:r>
              <a:rPr lang="it-IT" sz="28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2.</a:t>
            </a:r>
            <a:r>
              <a:rPr lang="it-IT" sz="28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strutture cellulari: biogenesi, morfologia e funzioni_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CFU=1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>
              <a:buNone/>
            </a:pP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Parte I </a:t>
            </a:r>
          </a:p>
          <a:p>
            <a:pPr marL="228600" indent="-220663" algn="just">
              <a:buNone/>
            </a:pPr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Prof. Ruggiero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Norfo</a:t>
            </a: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Le membrane e i loro componenti. </a:t>
            </a:r>
            <a:r>
              <a:rPr lang="it-IT" dirty="0"/>
              <a:t>Il modello a mosaico fluido. L’importanza del </a:t>
            </a:r>
            <a:r>
              <a:rPr lang="it-IT" dirty="0" err="1"/>
              <a:t>glicocalice</a:t>
            </a:r>
            <a:r>
              <a:rPr lang="it-IT" dirty="0"/>
              <a:t>. Asimmetria di membrana. 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trasporto attraverso la membrana plasmatica</a:t>
            </a:r>
            <a:r>
              <a:rPr lang="it-IT" dirty="0"/>
              <a:t>. Osmosi, diffusione, trasporto passivo. Le proteine canale e i trasportatori. Il trasporto attivo. L’esempio delle pompe </a:t>
            </a:r>
            <a:r>
              <a:rPr lang="it-IT" dirty="0" err="1"/>
              <a:t>ATPasi</a:t>
            </a:r>
            <a:r>
              <a:rPr lang="it-IT" dirty="0"/>
              <a:t> e  dei trasportatori ABC. Aspetti biologici del potenziale di membrana e del potenziale d’azione. 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L’endocitosi: </a:t>
            </a:r>
            <a:r>
              <a:rPr lang="it-IT" dirty="0"/>
              <a:t>Endocitosi in fase fluida e mediata da recettori. Endocitosi della transferrina, delle LDL e dell’EGF: differenze e peculiarità. </a:t>
            </a:r>
            <a:r>
              <a:rPr lang="it-IT" dirty="0" err="1"/>
              <a:t>Endosomi</a:t>
            </a:r>
            <a:r>
              <a:rPr lang="it-IT" dirty="0"/>
              <a:t> precoci di smistamento e di riciclo, </a:t>
            </a:r>
            <a:r>
              <a:rPr lang="it-IT" dirty="0" err="1"/>
              <a:t>endosomi</a:t>
            </a:r>
            <a:r>
              <a:rPr lang="it-IT" dirty="0"/>
              <a:t> tardivi, corpi </a:t>
            </a:r>
            <a:r>
              <a:rPr lang="it-IT" dirty="0" err="1"/>
              <a:t>multivescicolari</a:t>
            </a:r>
            <a:r>
              <a:rPr lang="it-IT" dirty="0"/>
              <a:t> e lisosomi. Il trasporto ai lisosomi e il mannosio-6-fosfato. Disfunzioni </a:t>
            </a:r>
            <a:r>
              <a:rPr lang="it-IT" dirty="0" err="1"/>
              <a:t>lisosomali</a:t>
            </a:r>
            <a:r>
              <a:rPr lang="it-IT" dirty="0"/>
              <a:t> e malattie di accumulo. L’endocitosi nelle cellule polarizzate. La transcitosi (esempio delle immunoglobuline). La fagocitosi e le sue funzioni.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L’autofagia</a:t>
            </a:r>
            <a:r>
              <a:rPr lang="it-IT" dirty="0"/>
              <a:t>: </a:t>
            </a:r>
            <a:r>
              <a:rPr lang="it-IT" dirty="0" err="1"/>
              <a:t>macroautofagia</a:t>
            </a:r>
            <a:r>
              <a:rPr lang="it-IT" dirty="0"/>
              <a:t>, </a:t>
            </a:r>
            <a:r>
              <a:rPr lang="it-IT" dirty="0" err="1"/>
              <a:t>microautofagia</a:t>
            </a:r>
            <a:r>
              <a:rPr lang="it-IT" dirty="0"/>
              <a:t> e autofagia mediata da chaperon molecolari. L’esempio della mitofagia. Conseguenze delle alterazioni della via autofagica.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citoscheletro- I microtubuli</a:t>
            </a:r>
            <a:r>
              <a:rPr lang="it-IT" dirty="0"/>
              <a:t>: Struttura e funzione dei microtubuli. Formazione, allungamento e accorciamento dei microtubuli. Il ruolo del GTP nella stabilità dei microtubuli. Il centrosoma e il complesso </a:t>
            </a:r>
            <a:r>
              <a:rPr lang="it-IT" dirty="0" err="1"/>
              <a:t>yTuRC</a:t>
            </a:r>
            <a:r>
              <a:rPr lang="it-IT" dirty="0"/>
              <a:t>. Proteine MAP motrici e non motrici. Le </a:t>
            </a:r>
            <a:r>
              <a:rPr lang="it-IT" dirty="0" err="1"/>
              <a:t>dineine</a:t>
            </a:r>
            <a:r>
              <a:rPr lang="it-IT" dirty="0"/>
              <a:t> e le </a:t>
            </a:r>
            <a:r>
              <a:rPr lang="it-IT" dirty="0" err="1"/>
              <a:t>chinesine</a:t>
            </a:r>
            <a:r>
              <a:rPr lang="it-IT" dirty="0"/>
              <a:t>. Esempi di alterazioni nelle </a:t>
            </a:r>
            <a:r>
              <a:rPr lang="it-IT" dirty="0" err="1"/>
              <a:t>dineine</a:t>
            </a:r>
            <a:r>
              <a:rPr lang="it-IT" dirty="0"/>
              <a:t> citoplasmatiche. Le ciglia e i flagelli.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citoscheletro- I microfilamenti</a:t>
            </a:r>
            <a:r>
              <a:rPr lang="it-IT" b="1" i="1" u="sng" dirty="0">
                <a:solidFill>
                  <a:srgbClr val="FF0000"/>
                </a:solidFill>
              </a:rPr>
              <a:t>: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dirty="0"/>
              <a:t>Struttura e funzioni dei microfilamenti di actina. Il processo di polimerizzazione dell’actina: il ruolo dell’ATP e il complesso Arp2/3. Le proteine accessorie dell’actina, le miosine, Le proteine di collegamento: gli esempi della distrofina e del sarcomero. Regolazione del citoscheletro di actina tramite proteine della famiglia Rho (Rho, </a:t>
            </a:r>
            <a:r>
              <a:rPr lang="it-IT" dirty="0" err="1"/>
              <a:t>Rac</a:t>
            </a:r>
            <a:r>
              <a:rPr lang="it-IT" dirty="0"/>
              <a:t> e CDC42). La migrazione cellulare, l’esempio della polarizzazione e chemiotassi dei neutrofili.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citoscheletro- I filamenti intermedi: </a:t>
            </a:r>
            <a:r>
              <a:rPr lang="it-IT" dirty="0"/>
              <a:t>Polimerizzazione, struttura e funzioni. Le cheratine e la lamina nucleare. I legami tra diversi elementi del citoscheletro. Le connessioni tra </a:t>
            </a:r>
            <a:r>
              <a:rPr lang="it-IT" dirty="0" err="1"/>
              <a:t>nucleoscheletro</a:t>
            </a:r>
            <a:r>
              <a:rPr lang="it-IT" dirty="0"/>
              <a:t> e citoscheletro.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284498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3343C-BE9B-08D1-D4FA-16D603168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4E12805-2B16-9429-638D-819463CE7853}"/>
              </a:ext>
            </a:extLst>
          </p:cNvPr>
          <p:cNvSpPr txBox="1"/>
          <p:nvPr/>
        </p:nvSpPr>
        <p:spPr>
          <a:xfrm>
            <a:off x="0" y="0"/>
            <a:ext cx="1210084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/>
            <a:r>
              <a:rPr lang="it-IT" sz="28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2.</a:t>
            </a:r>
            <a:r>
              <a:rPr lang="it-IT" sz="28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2400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strutture cellulari: biogenesi, morfologia e funzioni_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CFU=1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>
              <a:buNone/>
            </a:pP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Parte II</a:t>
            </a:r>
          </a:p>
          <a:p>
            <a:pPr marL="228600" indent="-220663" algn="just">
              <a:buNone/>
            </a:pPr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Prof. Ruggiero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Norfo</a:t>
            </a:r>
            <a:endParaRPr lang="it-IT" b="1" kern="100" dirty="0">
              <a:solidFill>
                <a:schemeClr val="tx2">
                  <a:lumMod val="75000"/>
                  <a:lumOff val="25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 mitocondri: </a:t>
            </a:r>
            <a:r>
              <a:rPr lang="it-IT" dirty="0"/>
              <a:t>struttura e funzioni. Il genoma mitocondriale e le modalità del flusso dell’informazione nei mitocondri. Aspetti biologici di energetica: la glicolisi, la respirazione cellulare (il ciclo degli acidi  tricarbossilici, la catena di trasporto degli elettroni, la sintesi di ATP) e il bilancio energetico del processo. Il network mitocondriale e le sue dinamiche: fusione, fissione e le proteine regolatorie. Il trasporto ai mitocondri: i traslocatori TOM, TIM, SAM e OXA per l’importazione delle proteine alla matrice mitocondriale, alla membrana mitocondriale esterna, alla membrana mitocondriale interna e allo spazio </a:t>
            </a:r>
            <a:r>
              <a:rPr lang="it-IT" dirty="0" err="1"/>
              <a:t>intermembrana</a:t>
            </a:r>
            <a:r>
              <a:rPr lang="it-IT" dirty="0"/>
              <a:t>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 perossisomi</a:t>
            </a:r>
            <a:r>
              <a:rPr lang="it-IT" b="1" i="1" u="sng" dirty="0">
                <a:solidFill>
                  <a:srgbClr val="FF0000"/>
                </a:solidFill>
              </a:rPr>
              <a:t>: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dirty="0"/>
              <a:t>struttura e funzioni biosintetiche, cataboliche e detossificanti. Le peculiarità del trasporto ai perossisomi. Il trasporto mediato da  sequenze segnale e recettori. Le </a:t>
            </a:r>
            <a:r>
              <a:rPr lang="it-IT" dirty="0" err="1"/>
              <a:t>perossine</a:t>
            </a:r>
            <a:r>
              <a:rPr lang="it-IT" dirty="0"/>
              <a:t> e la biogenesi dei </a:t>
            </a:r>
            <a:r>
              <a:rPr lang="it-IT"/>
              <a:t>perossisomi. </a:t>
            </a:r>
            <a:r>
              <a:rPr lang="it-IT" dirty="0"/>
              <a:t>Patologie legate ai perossisomi (sindrome di Zellweger).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it-IT" dirty="0"/>
          </a:p>
          <a:p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Sebastiano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Rontauroli</a:t>
            </a:r>
            <a:endParaRPr lang="en-IT" dirty="0"/>
          </a:p>
          <a:p>
            <a:pPr marL="28575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nucleo: </a:t>
            </a:r>
            <a:r>
              <a:rPr lang="it-IT" dirty="0"/>
              <a:t>L’involucro nucleare. Il nucleolo. I pori nucleari. Le </a:t>
            </a:r>
            <a:r>
              <a:rPr lang="it-IT" dirty="0" err="1"/>
              <a:t>nucleoporine</a:t>
            </a:r>
            <a:r>
              <a:rPr lang="it-IT" dirty="0"/>
              <a:t>. Il trasporto nucleare. I segnali di localizzazione nucleare e di esportazione nucleare. Il ruolo delle </a:t>
            </a:r>
            <a:r>
              <a:rPr lang="it-IT" dirty="0" err="1"/>
              <a:t>importine</a:t>
            </a:r>
            <a:r>
              <a:rPr lang="it-IT" dirty="0"/>
              <a:t>, delle </a:t>
            </a:r>
            <a:r>
              <a:rPr lang="it-IT" dirty="0" err="1"/>
              <a:t>esportine</a:t>
            </a:r>
            <a:r>
              <a:rPr lang="it-IT" dirty="0"/>
              <a:t>, della proteina </a:t>
            </a:r>
            <a:r>
              <a:rPr lang="it-IT" dirty="0" err="1"/>
              <a:t>Ran</a:t>
            </a:r>
            <a:r>
              <a:rPr lang="it-IT" dirty="0"/>
              <a:t> e di </a:t>
            </a:r>
            <a:r>
              <a:rPr lang="it-IT" dirty="0" err="1"/>
              <a:t>RanGEF</a:t>
            </a:r>
            <a:r>
              <a:rPr lang="it-IT" dirty="0"/>
              <a:t> e </a:t>
            </a:r>
            <a:r>
              <a:rPr lang="it-IT" dirty="0" err="1"/>
              <a:t>RanGAP</a:t>
            </a:r>
            <a:r>
              <a:rPr lang="it-IT" dirty="0"/>
              <a:t>. Regolazione dell’importazione nucleare (esempi: recettore degli ormoni steroidei, </a:t>
            </a:r>
            <a:r>
              <a:rPr lang="it-IT" dirty="0" err="1"/>
              <a:t>NfkB</a:t>
            </a:r>
            <a:r>
              <a:rPr lang="it-IT" dirty="0"/>
              <a:t>, SREBP1). Trasporto degli RNA dal nucleo al citosol.</a:t>
            </a:r>
            <a:r>
              <a:rPr lang="en-IT" dirty="0"/>
              <a:t> </a:t>
            </a: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85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48441-E0B4-90C3-37BA-9195493C0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066F7AD-D57C-19AE-3007-10CA615CFE19}"/>
              </a:ext>
            </a:extLst>
          </p:cNvPr>
          <p:cNvSpPr txBox="1"/>
          <p:nvPr/>
        </p:nvSpPr>
        <p:spPr>
          <a:xfrm>
            <a:off x="-1" y="17132"/>
            <a:ext cx="12100845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sz="28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3.</a:t>
            </a:r>
            <a:r>
              <a:rPr lang="it-IT" sz="28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meccanismi cellulari di trasmissione e controllo dell’informazione genetica e epigenetica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CFU=0,5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/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Sebastiano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Rontauroli</a:t>
            </a: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937" algn="just"/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genoma umano: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Cenni sull’organizzazione e caratteristiche delle sequenze che lo compongono. Sequenze singole, famiglie geniche (globine, RNA ribosomiali), sequenze ripetute, sequenze ripetute in tandem (minisatelliti, microsatelliti), sequenze ripetute </a:t>
            </a:r>
            <a:r>
              <a:rPr lang="it-I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intersperse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(LINE, SINE e retrovirus endogeni). Gli elementi mobili del DNA. </a:t>
            </a:r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Il genoma delle cellule eucariotiche: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cromosomi lineari delle cellule eucariotiche. Organizzazione minimale di un cromosoma eucariotico. Il DNA </a:t>
            </a:r>
            <a:r>
              <a:rPr lang="it-I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centromerico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telomerico.</a:t>
            </a:r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La cromatina: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nucleosomi. L’impaccamento del DNA e le proteine istoniche. L’istone H1 e la fibra di 30 nm. L’</a:t>
            </a:r>
            <a:r>
              <a:rPr lang="it-I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eucromatina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l’</a:t>
            </a:r>
            <a:r>
              <a:rPr lang="it-I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eterocromatina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la metilazione del DNA. Il rimodellamento della cromatina. Le modificazioni post-traduzionali degli istoni e l’epigenetica (l’esempio dell’acetilazione). Le </a:t>
            </a:r>
            <a:r>
              <a:rPr lang="it-I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condensine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il ripiegamento della cromatina.</a:t>
            </a:r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	</a:t>
            </a:r>
            <a:r>
              <a:rPr lang="it-IT" b="1" kern="100" dirty="0">
                <a:solidFill>
                  <a:srgbClr val="FF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Il genoma umano: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organizzazione e caratteristiche delle sequenze che lo compongono. Sequenze singole, famiglie geniche (globine, RNA ribosomiali), sequenze ripetute, sequenze ripetute in tandem (minisatelliti, microsatelliti), sequenze ripetute </a:t>
            </a:r>
            <a:r>
              <a:rPr lang="it-I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intersperse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(LINE, SINE e retrovirus endogeni). Gli elementi mobili del DNA.</a:t>
            </a:r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055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EAD5C-A8F9-6981-25B0-EE93C0716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B095F6A-644B-019D-D5E4-B6429D825F45}"/>
              </a:ext>
            </a:extLst>
          </p:cNvPr>
          <p:cNvSpPr txBox="1"/>
          <p:nvPr/>
        </p:nvSpPr>
        <p:spPr>
          <a:xfrm>
            <a:off x="-1" y="17132"/>
            <a:ext cx="12100845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4.</a:t>
            </a:r>
            <a:r>
              <a:rPr lang="it-IT" sz="24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flusso dell’informazione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CFU=1,00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/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Sebastiano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Rontauroli</a:t>
            </a:r>
            <a:endParaRPr lang="it-IT" b="1" kern="100" dirty="0">
              <a:solidFill>
                <a:schemeClr val="tx2">
                  <a:lumMod val="75000"/>
                  <a:lumOff val="25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0663" algn="just"/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Tommaso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Zanocco</a:t>
            </a:r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Marani</a:t>
            </a: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it-IT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La replicazione del DNA nei procarioti e negli eucarioti: </a:t>
            </a:r>
            <a:r>
              <a:rPr lang="it-IT" sz="1600" dirty="0"/>
              <a:t>il meccanismo semiconservativo. Le origini di replicazione, la formazione del complesso d’inizio e la forcella replicativa. Lo srotolamento del DNA: le DNA </a:t>
            </a:r>
            <a:r>
              <a:rPr lang="it-IT" sz="1600" dirty="0" err="1"/>
              <a:t>elicasi</a:t>
            </a:r>
            <a:r>
              <a:rPr lang="it-IT" sz="1600" dirty="0"/>
              <a:t> e le topoisomerasi. La </a:t>
            </a:r>
            <a:r>
              <a:rPr lang="it-IT" sz="1600" dirty="0" err="1"/>
              <a:t>primasi</a:t>
            </a:r>
            <a:r>
              <a:rPr lang="it-IT" sz="1600" dirty="0"/>
              <a:t> e l’innesco della replicazione. Le DNA polimerasi e le attività di correzione degli errori. Il filamento continuo e discontinuo e i frammenti di Okazaki. La rimozione dell’RNA e la DNA </a:t>
            </a:r>
            <a:r>
              <a:rPr lang="it-IT" sz="1600" dirty="0" err="1"/>
              <a:t>ligasi</a:t>
            </a:r>
            <a:r>
              <a:rPr lang="it-IT" sz="1600" dirty="0"/>
              <a:t>. La funzione dei telomeri e delle telomerasi. I telomeri e la senescenza replicativa.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I geni: </a:t>
            </a:r>
            <a:r>
              <a:rPr lang="it-IT" sz="1600" dirty="0"/>
              <a:t>il concetto di gene e l’anatomia del gene procariotico ed eucariotico. Geni policistronici e </a:t>
            </a:r>
            <a:r>
              <a:rPr lang="it-IT" sz="1600" dirty="0" err="1"/>
              <a:t>monocistronici</a:t>
            </a:r>
            <a:r>
              <a:rPr lang="it-IT" sz="1600" dirty="0"/>
              <a:t>. Promotori ed elementi regolativi in cis.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La trascrizione nei procarioti </a:t>
            </a:r>
            <a:r>
              <a:rPr lang="it-IT" sz="1600" dirty="0"/>
              <a:t>e la sua regolazione con il modello dell’operone </a:t>
            </a:r>
            <a:r>
              <a:rPr lang="it-IT" sz="1600" dirty="0" err="1"/>
              <a:t>Lac</a:t>
            </a:r>
            <a:r>
              <a:rPr lang="it-IT" sz="1600" dirty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Il controllo dell’espressione genica negli eucarioti</a:t>
            </a:r>
            <a:r>
              <a:rPr lang="it-IT" sz="1600" dirty="0"/>
              <a:t>: trascrizionale, post-trascrizionale, traduzionale e post-traduzionale.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La trascrizione negli eucarioti: </a:t>
            </a:r>
            <a:r>
              <a:rPr lang="it-IT" sz="1600" dirty="0"/>
              <a:t>Le tre RNA polimerasi (I, II, III). I fattori di trascrizione generali. La TATA box. Promotori prossimali e distali (</a:t>
            </a:r>
            <a:r>
              <a:rPr lang="it-IT" sz="1600" dirty="0" err="1"/>
              <a:t>enhancer</a:t>
            </a:r>
            <a:r>
              <a:rPr lang="it-IT" sz="1600" dirty="0"/>
              <a:t> e </a:t>
            </a:r>
            <a:r>
              <a:rPr lang="it-IT" sz="1600" dirty="0" err="1"/>
              <a:t>silencer</a:t>
            </a:r>
            <a:r>
              <a:rPr lang="it-IT" sz="1600" dirty="0"/>
              <a:t>). I fattori di trascrizione specifici: l’esempio dei recettori degli ormoni steroidei. Inizio, allungamento e terminazione della trascrizione negli eucarioti.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La maturazione degli RNA. </a:t>
            </a:r>
            <a:r>
              <a:rPr lang="it-IT" sz="1600" dirty="0"/>
              <a:t>RNA messaggero: il </a:t>
            </a:r>
            <a:r>
              <a:rPr lang="it-IT" sz="1600" dirty="0" err="1"/>
              <a:t>capping</a:t>
            </a:r>
            <a:r>
              <a:rPr lang="it-IT" sz="1600" dirty="0"/>
              <a:t>, la </a:t>
            </a:r>
            <a:r>
              <a:rPr lang="it-IT" sz="1600" dirty="0" err="1"/>
              <a:t>poliadenilazione</a:t>
            </a:r>
            <a:r>
              <a:rPr lang="it-IT" sz="1600" dirty="0"/>
              <a:t>, lo splicing e lo splicing alternativo, lo </a:t>
            </a:r>
            <a:r>
              <a:rPr lang="it-IT" sz="1600" dirty="0" err="1"/>
              <a:t>spliceosoma</a:t>
            </a:r>
            <a:r>
              <a:rPr lang="it-IT" sz="1600" dirty="0"/>
              <a:t> e gli </a:t>
            </a:r>
            <a:r>
              <a:rPr lang="it-IT" sz="1600" dirty="0" err="1"/>
              <a:t>snRNA</a:t>
            </a:r>
            <a:r>
              <a:rPr lang="it-IT" sz="1600" dirty="0"/>
              <a:t>. I ribozimi. Editing del RNA. La regolazione della stabilità del messaggero (</a:t>
            </a:r>
            <a:r>
              <a:rPr lang="it-IT" sz="1600" dirty="0" err="1"/>
              <a:t>deadenilazione</a:t>
            </a:r>
            <a:r>
              <a:rPr lang="it-IT" sz="1600" dirty="0"/>
              <a:t> e </a:t>
            </a:r>
            <a:r>
              <a:rPr lang="it-IT" sz="1600" dirty="0" err="1"/>
              <a:t>decapucciamento</a:t>
            </a:r>
            <a:r>
              <a:rPr lang="it-IT" sz="1600" dirty="0"/>
              <a:t>, </a:t>
            </a:r>
            <a:r>
              <a:rPr lang="it-IT" sz="1600" dirty="0" err="1"/>
              <a:t>miRNA</a:t>
            </a:r>
            <a:r>
              <a:rPr lang="it-IT" sz="1600" dirty="0"/>
              <a:t> e RNA </a:t>
            </a:r>
            <a:r>
              <a:rPr lang="it-IT" sz="1600" dirty="0" err="1"/>
              <a:t>interference</a:t>
            </a:r>
            <a:r>
              <a:rPr lang="it-IT" sz="1600" dirty="0"/>
              <a:t>). La maturazione degli rRNA e dei </a:t>
            </a:r>
            <a:r>
              <a:rPr lang="it-IT" sz="1600" dirty="0" err="1"/>
              <a:t>tRNA</a:t>
            </a:r>
            <a:r>
              <a:rPr lang="it-IT" sz="1600" dirty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La sintesi delle proteine: </a:t>
            </a:r>
            <a:r>
              <a:rPr lang="it-IT" sz="1600" dirty="0"/>
              <a:t>il meccanismo della traduzione. Gli attori della traduzione: , rRNA, </a:t>
            </a:r>
            <a:r>
              <a:rPr lang="it-IT" sz="1600" dirty="0" err="1"/>
              <a:t>tRNA</a:t>
            </a:r>
            <a:r>
              <a:rPr lang="it-IT" sz="1600" dirty="0"/>
              <a:t> e mRNA. La formazione degli </a:t>
            </a:r>
            <a:r>
              <a:rPr lang="it-IT" sz="1600" dirty="0" err="1"/>
              <a:t>aminoacil-tRNA</a:t>
            </a:r>
            <a:r>
              <a:rPr lang="it-IT" sz="1600" dirty="0"/>
              <a:t>. I ribosomi. Il codice genetico, i codoni e gli anticodoni. La ridondanza, la degenerazione, la non ambiguità e l’universalità del codice genetico. Le regioni non tradotte del mRNA e la loro funzione regolatoria. I fattori di inizio, di allungamento e di terminazione nella traduzione.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La maturazione delle proteine: </a:t>
            </a:r>
            <a:r>
              <a:rPr lang="it-IT" sz="1600" dirty="0"/>
              <a:t>l’importanza del corretto ripiegamento delle proteine. Le proteine chaperon. Gli errori di ripiegamento delle proteine.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sz="1600" b="1" dirty="0">
                <a:solidFill>
                  <a:srgbClr val="FF0000"/>
                </a:solidFill>
              </a:rPr>
              <a:t>La regolazione dell’attività biologica delle proteine: </a:t>
            </a:r>
            <a:r>
              <a:rPr lang="it-IT" sz="1600" dirty="0"/>
              <a:t>degradazione delle proteine. Degradazione </a:t>
            </a:r>
            <a:r>
              <a:rPr lang="it-IT" sz="1600" dirty="0" err="1"/>
              <a:t>proteasomica</a:t>
            </a:r>
            <a:r>
              <a:rPr lang="it-IT" sz="1600" dirty="0"/>
              <a:t> ubiquitina-dipendente. Proteine simili all’ubiquitina.</a:t>
            </a: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85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8DF8-8A0A-6ECF-5DFA-134E0611B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811E860-EDDA-E4CC-2218-A0EBF1F3FCFC}"/>
              </a:ext>
            </a:extLst>
          </p:cNvPr>
          <p:cNvSpPr txBox="1"/>
          <p:nvPr/>
        </p:nvSpPr>
        <p:spPr>
          <a:xfrm>
            <a:off x="-1" y="17132"/>
            <a:ext cx="1210084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5.</a:t>
            </a:r>
            <a:r>
              <a:rPr lang="it-IT" sz="24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strutture cellulari: biogenesi, morfologia e funzioni _parte III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CFU=0,75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/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Tommaso </a:t>
            </a:r>
            <a:r>
              <a:rPr lang="it-IT" b="1" kern="1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Zanocco</a:t>
            </a:r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Marani</a:t>
            </a:r>
          </a:p>
          <a:p>
            <a:pPr marL="228600" indent="-220663" algn="just"/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Lo smistamento delle proteine</a:t>
            </a:r>
            <a:r>
              <a:rPr lang="it-IT" dirty="0"/>
              <a:t>: I diversi compartimenti cellulari e le loro relazioni topologiche. I segnali di indirizzamento ai compartimenti. Trasporto regolato attraverso i pori nucleari, tramite traslocatori o tramite vescicole.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La via secretoria</a:t>
            </a:r>
            <a:r>
              <a:rPr lang="it-IT" dirty="0"/>
              <a:t>: il reticolo endoplasmatico liscio e ruvido, il cis-Golgi network, l’apparato di Golgi e il trans-Golgi network. Il trasporto al reticolo endoplasmatico: la sequenza di indirizzamento, SRP ed il suo recettore, il </a:t>
            </a:r>
            <a:r>
              <a:rPr lang="it-IT" dirty="0" err="1"/>
              <a:t>traslocone</a:t>
            </a:r>
            <a:r>
              <a:rPr lang="it-IT" dirty="0"/>
              <a:t>, la peptidasi del segnale. Le modificazioni delle proteine neosintetizzate nel reticolo endoplasmatico. La </a:t>
            </a:r>
            <a:r>
              <a:rPr lang="it-IT" dirty="0" err="1"/>
              <a:t>glicosilazione</a:t>
            </a:r>
            <a:r>
              <a:rPr lang="it-IT" dirty="0"/>
              <a:t> ed il suo ruolo nel ripiegamento delle proteine tramite calnexina e </a:t>
            </a:r>
            <a:r>
              <a:rPr lang="it-IT" dirty="0" err="1"/>
              <a:t>calreticulina</a:t>
            </a:r>
            <a:r>
              <a:rPr lang="it-IT" dirty="0"/>
              <a:t>. Il controllo di qualità del reticolo endoplasmatico (esempi: calnexina e immunoglobuline). Ruolo delle proteine chaperon durante la traduzione ed il trasporto agli organelli. Le risposte UPR e l’attivazione del sistema ERAD. L’esempio della fibrosi cistica. Secrezione costitutiva e secrezione regolata.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traffico vescicolare</a:t>
            </a:r>
            <a:r>
              <a:rPr lang="it-IT" i="1" u="sng" dirty="0"/>
              <a:t>:</a:t>
            </a:r>
            <a:r>
              <a:rPr lang="it-IT" dirty="0"/>
              <a:t> Formazione delle vescicole. Le proteine di rivestimento ed i loro ruoli. L’attracco, l’ormeggio e la fusione di vescicole ai compartimenti bersaglio. Ruolo di NSF, </a:t>
            </a:r>
            <a:r>
              <a:rPr lang="it-IT" dirty="0" err="1"/>
              <a:t>SNAPs</a:t>
            </a:r>
            <a:r>
              <a:rPr lang="it-IT" dirty="0"/>
              <a:t>, SNARE e RAB. Il ruolo dei </a:t>
            </a:r>
            <a:r>
              <a:rPr lang="it-IT" dirty="0" err="1"/>
              <a:t>fosfoinositidi</a:t>
            </a:r>
            <a:r>
              <a:rPr lang="it-IT" dirty="0"/>
              <a:t>.</a:t>
            </a:r>
            <a:endParaRPr lang="en-IT" dirty="0"/>
          </a:p>
          <a:p>
            <a:pPr lvl="0"/>
            <a:endParaRPr lang="it-IT" sz="2400" b="1" kern="100" dirty="0">
              <a:solidFill>
                <a:srgbClr val="7030A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sz="24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6.</a:t>
            </a:r>
            <a:r>
              <a:rPr lang="it-IT" sz="24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PARTE I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cellula e l’ambiente, la segnalazione cellulare e la trasduzione del segnale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(CFU 0,25) </a:t>
            </a:r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Dott. Tommaso Zanocco Marani</a:t>
            </a:r>
          </a:p>
          <a:p>
            <a:pPr lvl="0"/>
            <a:endParaRPr lang="it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La matrice extracellulare: </a:t>
            </a:r>
            <a:r>
              <a:rPr lang="it-IT" dirty="0"/>
              <a:t>struttura e funzioni. Degradazione della matrice extracellulare. Ancoraggio alla matrice tramite le </a:t>
            </a:r>
            <a:r>
              <a:rPr lang="it-IT" dirty="0" err="1"/>
              <a:t>integrine</a:t>
            </a:r>
            <a:r>
              <a:rPr lang="it-IT" dirty="0"/>
              <a:t>. La </a:t>
            </a:r>
            <a:r>
              <a:rPr lang="it-IT" dirty="0" err="1"/>
              <a:t>meccanotrasduzione</a:t>
            </a:r>
            <a:r>
              <a:rPr lang="it-IT" dirty="0"/>
              <a:t> e le connessioni con il citoscheletro. L’esempio della fibronectina.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La comunicazione tra cellule: </a:t>
            </a:r>
            <a:r>
              <a:rPr lang="it-IT" dirty="0"/>
              <a:t>Il riconoscimento tra cellule e la formazione dei tessuti (</a:t>
            </a:r>
            <a:r>
              <a:rPr lang="it-IT" dirty="0" err="1"/>
              <a:t>caderine</a:t>
            </a:r>
            <a:r>
              <a:rPr lang="it-IT" dirty="0"/>
              <a:t> e CAM). I diversi tipi di giunzioni cellulari: giunzioni occludenti, giunzioni aderenti, desmosomi ed </a:t>
            </a:r>
            <a:r>
              <a:rPr lang="it-IT" dirty="0" err="1"/>
              <a:t>emidesmosomi</a:t>
            </a:r>
            <a:r>
              <a:rPr lang="it-IT" dirty="0"/>
              <a:t>, giunzioni comunicanti.</a:t>
            </a:r>
            <a:endParaRPr lang="en-IT" dirty="0"/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241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4FAC2-2176-9145-33BA-FF61BD10E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AD294AF-2443-5649-FCBC-505CDB8E0C5B}"/>
              </a:ext>
            </a:extLst>
          </p:cNvPr>
          <p:cNvSpPr txBox="1"/>
          <p:nvPr/>
        </p:nvSpPr>
        <p:spPr>
          <a:xfrm>
            <a:off x="45577" y="185297"/>
            <a:ext cx="1210084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6 PARTE II.</a:t>
            </a:r>
            <a:r>
              <a:rPr lang="it-IT" sz="24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cellula e l’ambiente, la segnalazione cellulare e la trasduzione del segnale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CFU=0,5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/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Prof.ssa Rossella Manfredini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La segnalazione cellulare </a:t>
            </a:r>
            <a:r>
              <a:rPr lang="it-IT" dirty="0"/>
              <a:t>da contatto, </a:t>
            </a:r>
            <a:r>
              <a:rPr lang="it-IT" dirty="0" err="1"/>
              <a:t>autocrina</a:t>
            </a:r>
            <a:r>
              <a:rPr lang="it-IT" dirty="0"/>
              <a:t>, paracrina, endocrina e sinaptica. La trasduzione del segnale: elementi costitutivi e cascate regolative. I recettori di membrana e i recettori intracellulari. L’esempio dell’ossido nitrico e gli ormoni lipidici. 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 recettori accoppiati a canali ionici. </a:t>
            </a:r>
            <a:endParaRPr lang="en-IT" b="1" dirty="0">
              <a:solidFill>
                <a:srgbClr val="FF0000"/>
              </a:solidFill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 recettori accoppiati a proteine G</a:t>
            </a:r>
            <a:r>
              <a:rPr lang="it-IT" dirty="0"/>
              <a:t>. Le proteine G monomeriche e </a:t>
            </a:r>
            <a:r>
              <a:rPr lang="it-IT" dirty="0" err="1"/>
              <a:t>trimeriche</a:t>
            </a:r>
            <a:r>
              <a:rPr lang="it-IT" dirty="0"/>
              <a:t> nella trasduzione del segnale. Le proteine regolatorie: GEF e GAP. Secondi messaggeri e amplificazione del segnale. </a:t>
            </a:r>
            <a:r>
              <a:rPr lang="it-IT" dirty="0" err="1"/>
              <a:t>Desensitizzazione</a:t>
            </a:r>
            <a:r>
              <a:rPr lang="it-IT" dirty="0"/>
              <a:t> recettoriale, l’esempio della visione. 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 recettori dotati di attività enzimatica</a:t>
            </a:r>
            <a:r>
              <a:rPr lang="it-IT" dirty="0"/>
              <a:t>: i recettori </a:t>
            </a:r>
            <a:r>
              <a:rPr lang="it-IT" dirty="0" err="1"/>
              <a:t>tirosin-chinasici</a:t>
            </a:r>
            <a:r>
              <a:rPr lang="it-IT" dirty="0"/>
              <a:t>, la via Ras-MAP chinasi. Gli oncogeni e la trasduzione del segnale. Segnalazione del recettore per l'insulina e del recettore per l’EGF. La segnalazione dei </a:t>
            </a:r>
            <a:r>
              <a:rPr lang="it-IT" dirty="0" err="1"/>
              <a:t>fosfoinositidi</a:t>
            </a:r>
            <a:r>
              <a:rPr lang="it-IT" dirty="0"/>
              <a:t>.</a:t>
            </a:r>
            <a:endParaRPr lang="en-IT" dirty="0"/>
          </a:p>
          <a:p>
            <a:pPr marL="285750" lvl="0" indent="-285750" algn="just">
              <a:buFont typeface="Wingdings" pitchFamily="2" charset="2"/>
              <a:buChar char="Ø"/>
            </a:pPr>
            <a:endParaRPr lang="en-IT" dirty="0"/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886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9809-CDDA-ACCD-4CA5-68261B095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BBA314C-98AD-B01F-AFF3-2C6E87761662}"/>
              </a:ext>
            </a:extLst>
          </p:cNvPr>
          <p:cNvSpPr txBox="1"/>
          <p:nvPr/>
        </p:nvSpPr>
        <p:spPr>
          <a:xfrm>
            <a:off x="45577" y="185297"/>
            <a:ext cx="12100845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sz="2400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7.</a:t>
            </a:r>
            <a:r>
              <a:rPr lang="it-IT" sz="24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b="1" i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meccanismi cellulari di trasmissione e controllo dei caratteri selvatici e mutati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CFU=0,75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/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Prof.ssa Rossella Manfredini</a:t>
            </a:r>
          </a:p>
          <a:p>
            <a:pPr lvl="0"/>
            <a:endParaRPr lang="it-IT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Le variazioni del genoma: </a:t>
            </a:r>
            <a:r>
              <a:rPr lang="it-IT" dirty="0"/>
              <a:t>Sostituzione, inserzione o delezione di nucleotidi. Mutazioni geniche e cromosomiche. Il fenomeno dell’espansione di sequenze ripetute. </a:t>
            </a:r>
            <a:r>
              <a:rPr lang="it-IT" dirty="0">
                <a:solidFill>
                  <a:srgbClr val="FF0000"/>
                </a:solidFill>
              </a:rPr>
              <a:t>Principi generali sui meccanismi di riparazione del danno al DNA su singolo e doppio filamento</a:t>
            </a:r>
            <a:r>
              <a:rPr lang="it-IT" dirty="0"/>
              <a:t>. 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Gli alleli: </a:t>
            </a:r>
            <a:r>
              <a:rPr lang="it-IT" dirty="0"/>
              <a:t>Omozigosi, eterozigosi ed eterozigosi composta. Dominanza e recessività. Genotipo e fenotipo. Le leggi di Mendel. I caratteri singoli, la segregazione, l’assortimento indipendente. Dominanza incompleta e codominanza. Alleli multipli (poliallelia, sistema AB0 dei gruppi sanguigni). La pleiotropia. Epistasi (rapporti mendeliani atipici). Associazione completa e incompleta. Mappe fisiche e genetiche. 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L’espressione genica modulata dall’ambiente:</a:t>
            </a:r>
            <a:r>
              <a:rPr lang="it-IT" b="1" i="1" u="sng" dirty="0">
                <a:solidFill>
                  <a:srgbClr val="FF0000"/>
                </a:solidFill>
              </a:rPr>
              <a:t> </a:t>
            </a:r>
            <a:r>
              <a:rPr lang="it-IT" dirty="0"/>
              <a:t>Il concetto di penetranza ed espressività, caratteri poligenici ed eredità quantitativa. Imprinting genomico.</a:t>
            </a:r>
            <a:endParaRPr lang="en-IT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Cromosomi umani e cariotipo: </a:t>
            </a:r>
            <a:r>
              <a:rPr lang="it-IT" dirty="0">
                <a:solidFill>
                  <a:srgbClr val="FF0000"/>
                </a:solidFill>
              </a:rPr>
              <a:t>La </a:t>
            </a:r>
            <a:r>
              <a:rPr lang="it-IT" dirty="0" err="1">
                <a:solidFill>
                  <a:srgbClr val="FF0000"/>
                </a:solidFill>
              </a:rPr>
              <a:t>diploidia</a:t>
            </a:r>
            <a:r>
              <a:rPr lang="it-IT" dirty="0">
                <a:solidFill>
                  <a:srgbClr val="FF0000"/>
                </a:solidFill>
              </a:rPr>
              <a:t> e i cromosomi omologhi. </a:t>
            </a:r>
            <a:r>
              <a:rPr lang="it-IT" dirty="0"/>
              <a:t>La tecnica del bandeggio. </a:t>
            </a:r>
            <a:r>
              <a:rPr lang="en-IT" dirty="0">
                <a:solidFill>
                  <a:srgbClr val="FF0000"/>
                </a:solidFill>
              </a:rPr>
              <a:t>Euploidia ed</a:t>
            </a:r>
            <a:r>
              <a:rPr lang="en-IT" dirty="0"/>
              <a:t> </a:t>
            </a:r>
            <a:r>
              <a:rPr lang="it-IT" dirty="0"/>
              <a:t>Alterazioni del cariotipo umano: variazioni del numero dei cromosomi (</a:t>
            </a:r>
            <a:r>
              <a:rPr lang="it-IT" dirty="0" err="1"/>
              <a:t>aneuploidia</a:t>
            </a:r>
            <a:r>
              <a:rPr lang="it-IT" dirty="0"/>
              <a:t>, poliploidia) e della struttura dei cromosomi (traslocazioni, inversioni, delezioni e inserzioni). L’esempio della trisomia del cromosoma 21. </a:t>
            </a:r>
            <a:endParaRPr lang="it-IT" strike="sngStrike" dirty="0">
              <a:solidFill>
                <a:srgbClr val="FF0000"/>
              </a:solidFill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Gli alberi genealogici. </a:t>
            </a:r>
            <a:r>
              <a:rPr lang="it-IT" dirty="0"/>
              <a:t>Ereditarietà autosomica (dominante e recessiva), ereditarietà associata al cromosoma X (dominante e recessiva), al cromosoma Y, ereditarietà mitocondriale.</a:t>
            </a:r>
          </a:p>
          <a:p>
            <a:r>
              <a:rPr lang="en-IT" dirty="0"/>
              <a:t>	</a:t>
            </a:r>
            <a:endParaRPr lang="en-IT" strike="sngStrike" dirty="0"/>
          </a:p>
          <a:p>
            <a:pPr lvl="0" algn="just"/>
            <a:endParaRPr lang="en-IT" dirty="0"/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528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B0184-4F71-E692-41F3-EB1621B8E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A4776A8-6CC2-2CCC-744C-DBEB4841A7A6}"/>
              </a:ext>
            </a:extLst>
          </p:cNvPr>
          <p:cNvSpPr txBox="1"/>
          <p:nvPr/>
        </p:nvSpPr>
        <p:spPr>
          <a:xfrm>
            <a:off x="45577" y="185297"/>
            <a:ext cx="1210084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0663" algn="just">
              <a:buNone/>
            </a:pPr>
            <a:r>
              <a:rPr lang="it-IT" b="1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Unità didattica 8.</a:t>
            </a:r>
            <a:r>
              <a:rPr lang="it-IT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b="1" i="1" dirty="0">
                <a:solidFill>
                  <a:srgbClr val="FF0000"/>
                </a:solidFill>
              </a:rPr>
              <a:t>Il controllo della proliferazione e della sopravvivenza cellulare 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CFU=0,75</a:t>
            </a:r>
            <a:r>
              <a:rPr lang="it-I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28600" indent="-220663" algn="just"/>
            <a:r>
              <a:rPr lang="it-IT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Prof.ssa Rossella Manfredini</a:t>
            </a:r>
          </a:p>
          <a:p>
            <a:pPr lvl="0"/>
            <a:endParaRPr lang="it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Le fasi della mitosi. </a:t>
            </a:r>
            <a:r>
              <a:rPr lang="it-IT" dirty="0"/>
              <a:t>L’ingresso in mitosi. La condensazione dei cromosomi. La formazione del fuso mitotico: i microtubuli astrali, del cinetocore e </a:t>
            </a:r>
            <a:r>
              <a:rPr lang="it-IT" dirty="0" err="1"/>
              <a:t>interpolari</a:t>
            </a:r>
            <a:r>
              <a:rPr lang="it-IT" dirty="0"/>
              <a:t>. I </a:t>
            </a:r>
            <a:r>
              <a:rPr lang="it-IT" dirty="0" err="1"/>
              <a:t>meccanoenzimi</a:t>
            </a:r>
            <a:r>
              <a:rPr lang="it-IT" dirty="0"/>
              <a:t> della mitosi, il disassemblaggio della lamina nucleare e la dinamica degli organelli intracellulari. Il complesso NDC80. Il movimento dei cromosomi e del fuso mitotico. 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ciclo cellulare</a:t>
            </a:r>
            <a:r>
              <a:rPr lang="it-IT" u="sng" dirty="0"/>
              <a:t>:</a:t>
            </a:r>
            <a:r>
              <a:rPr lang="it-IT" dirty="0"/>
              <a:t> Le fasi e i punti di controllo. Le cicline e le chinasi dipendenti da ciclina e la loro modulazione</a:t>
            </a:r>
            <a:r>
              <a:rPr lang="it-IT" strike="sngStrike" dirty="0">
                <a:solidFill>
                  <a:srgbClr val="FF0000"/>
                </a:solidFill>
              </a:rPr>
              <a:t>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superamento del punto di restrizione e l’entrata in fase </a:t>
            </a:r>
            <a:r>
              <a:rPr lang="it-IT" b="1" dirty="0" err="1">
                <a:solidFill>
                  <a:srgbClr val="FF0000"/>
                </a:solidFill>
              </a:rPr>
              <a:t>S</a:t>
            </a:r>
            <a:r>
              <a:rPr lang="it-IT" dirty="0">
                <a:solidFill>
                  <a:srgbClr val="FF0000"/>
                </a:solidFill>
              </a:rPr>
              <a:t>: </a:t>
            </a:r>
            <a:r>
              <a:rPr lang="it-IT" dirty="0"/>
              <a:t>il ruolo dei fattori di crescita. La ciclina D-Cdk4/6. Fosforilazione di </a:t>
            </a:r>
            <a:r>
              <a:rPr lang="it-IT" dirty="0" err="1"/>
              <a:t>Rb</a:t>
            </a:r>
            <a:r>
              <a:rPr lang="it-IT" dirty="0"/>
              <a:t> (proteina associata al retinoblastoma) e attivazione di E2F. Gli inibitori del complesso ciclina-CDK. Il danno al DNA e l’attivazione di p53 con l’induzione della riparazione del DNA o dell’apoptosi. Proto-oncogeni, oncogeni e geni oncosoppressori. I virus oncogeni.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Il completamento della mitosi: </a:t>
            </a:r>
            <a:r>
              <a:rPr lang="it-IT" dirty="0"/>
              <a:t>Il complesso APC/C o </a:t>
            </a:r>
            <a:r>
              <a:rPr lang="it-IT" dirty="0" err="1"/>
              <a:t>ciclosoma</a:t>
            </a:r>
            <a:r>
              <a:rPr lang="it-IT" dirty="0"/>
              <a:t>. La degradazione delle cicline e della </a:t>
            </a:r>
            <a:r>
              <a:rPr lang="it-IT" dirty="0" err="1"/>
              <a:t>securina</a:t>
            </a:r>
            <a:r>
              <a:rPr lang="it-IT" dirty="0"/>
              <a:t>. La separazione dei cromatidi fratelli. La citodieresi. La mitosi asimmetrica.</a:t>
            </a:r>
            <a:endParaRPr lang="en-IT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Meccanismo molecolare della meiosi delle cellule germinali e sue conseguenze genetiche</a:t>
            </a:r>
            <a:r>
              <a:rPr lang="it-IT" dirty="0"/>
              <a:t>. Il crossing over. Le differenze tra mitosi e meiosi. Cause di </a:t>
            </a:r>
            <a:r>
              <a:rPr lang="it-IT" dirty="0" err="1"/>
              <a:t>aneuploidia</a:t>
            </a:r>
            <a:r>
              <a:rPr lang="it-IT" dirty="0"/>
              <a:t>. La meiosi nella gametogenesi umana maschile e femminile. Il concetto della cellula staminale.</a:t>
            </a:r>
            <a:endParaRPr lang="en-IT" dirty="0"/>
          </a:p>
          <a:p>
            <a:pPr marL="285750" indent="-285750">
              <a:buFont typeface="Wingdings" pitchFamily="2" charset="2"/>
              <a:buChar char="Ø"/>
            </a:pPr>
            <a:r>
              <a:rPr lang="it-IT" b="1" dirty="0">
                <a:solidFill>
                  <a:srgbClr val="FF0000"/>
                </a:solidFill>
              </a:rPr>
              <a:t>La morte cellulare: necrosi e apoptosi</a:t>
            </a:r>
            <a:r>
              <a:rPr lang="it-IT" dirty="0"/>
              <a:t>. La via </a:t>
            </a:r>
            <a:r>
              <a:rPr lang="it-IT" dirty="0" err="1"/>
              <a:t>apoptotica</a:t>
            </a:r>
            <a:r>
              <a:rPr lang="it-IT" dirty="0"/>
              <a:t> intrinseca ed estrinseca. Le caspasi iniziatrici ed esecutrici. La MOMP, il citocromo C e l’</a:t>
            </a:r>
            <a:r>
              <a:rPr lang="it-IT" dirty="0" err="1"/>
              <a:t>apoptosoma</a:t>
            </a:r>
            <a:r>
              <a:rPr lang="it-IT" dirty="0"/>
              <a:t>. Le proteine pro- e anti-</a:t>
            </a:r>
            <a:r>
              <a:rPr lang="it-IT" dirty="0" err="1"/>
              <a:t>apoptotiche</a:t>
            </a:r>
            <a:r>
              <a:rPr lang="it-IT" dirty="0"/>
              <a:t> (la famiglia di BCL2). I recettori di morte e le vie di segnalazione.</a:t>
            </a:r>
            <a:endParaRPr lang="en-IT" dirty="0"/>
          </a:p>
          <a:p>
            <a:pPr marL="285750" lvl="0" indent="-285750" algn="just">
              <a:buFont typeface="Wingdings" pitchFamily="2" charset="2"/>
              <a:buChar char="Ø"/>
            </a:pPr>
            <a:endParaRPr lang="en-IT" dirty="0"/>
          </a:p>
          <a:p>
            <a:pPr marL="228600" indent="-220663" algn="just">
              <a:buNone/>
            </a:pPr>
            <a:endParaRPr lang="it-I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4150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3b55eef-7018-4674-a3d7-cc0db06d545c}" enabled="0" method="" siteId="{13b55eef-7018-4674-a3d7-cc0db06d54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3608</Words>
  <Application>Microsoft Office PowerPoint</Application>
  <PresentationFormat>Widescreen</PresentationFormat>
  <Paragraphs>196</Paragraphs>
  <Slides>19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Wingdings</vt:lpstr>
      <vt:lpstr>Tema di Office</vt:lpstr>
      <vt:lpstr>Insegnamento di Biologia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LIBRI DI TESTO: </vt:lpstr>
      <vt:lpstr>Presentazione standard di PowerPoint</vt:lpstr>
      <vt:lpstr> ATTIVITà di tutoraggio: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Angelo Poletti</dc:creator>
  <cp:lastModifiedBy>Alina MASELLI</cp:lastModifiedBy>
  <cp:revision>60</cp:revision>
  <dcterms:created xsi:type="dcterms:W3CDTF">2025-07-03T07:57:05Z</dcterms:created>
  <dcterms:modified xsi:type="dcterms:W3CDTF">2026-08-28T09:02:32Z</dcterms:modified>
</cp:coreProperties>
</file>